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diagrams/data2.xml" ContentType="application/vnd.openxmlformats-officedocument.drawingml.diagramData+xml"/>
  <Override PartName="/ppt/diagrams/data1.xml" ContentType="application/vnd.openxmlformats-officedocument.drawingml.diagramData+xml"/>
  <Override PartName="/ppt/slideMasters/slideMaster1.xml" ContentType="application/vnd.openxmlformats-officedocument.presentationml.slideMaster+xml"/>
  <Override PartName="/ppt/slideLayouts/slideLayout11.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heme/theme1.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9" r:id="rId4"/>
    <p:sldId id="260" r:id="rId5"/>
    <p:sldId id="262" r:id="rId6"/>
    <p:sldId id="263" r:id="rId7"/>
    <p:sldId id="265" r:id="rId8"/>
    <p:sldId id="264" r:id="rId9"/>
    <p:sldId id="308" r:id="rId10"/>
    <p:sldId id="267" r:id="rId11"/>
    <p:sldId id="268" r:id="rId12"/>
    <p:sldId id="269" r:id="rId13"/>
    <p:sldId id="271" r:id="rId14"/>
    <p:sldId id="274" r:id="rId15"/>
    <p:sldId id="272" r:id="rId16"/>
    <p:sldId id="273" r:id="rId17"/>
    <p:sldId id="278" r:id="rId18"/>
    <p:sldId id="279" r:id="rId19"/>
    <p:sldId id="280" r:id="rId20"/>
    <p:sldId id="270" r:id="rId21"/>
    <p:sldId id="276" r:id="rId22"/>
    <p:sldId id="277" r:id="rId23"/>
    <p:sldId id="282" r:id="rId24"/>
    <p:sldId id="283" r:id="rId25"/>
    <p:sldId id="284" r:id="rId26"/>
    <p:sldId id="289" r:id="rId27"/>
    <p:sldId id="302" r:id="rId28"/>
    <p:sldId id="303" r:id="rId29"/>
    <p:sldId id="304" r:id="rId30"/>
    <p:sldId id="286" r:id="rId31"/>
    <p:sldId id="287" r:id="rId32"/>
    <p:sldId id="285" r:id="rId33"/>
    <p:sldId id="290" r:id="rId34"/>
    <p:sldId id="295" r:id="rId35"/>
    <p:sldId id="307" r:id="rId36"/>
    <p:sldId id="296" r:id="rId37"/>
    <p:sldId id="293" r:id="rId38"/>
    <p:sldId id="297" r:id="rId39"/>
    <p:sldId id="305" r:id="rId40"/>
    <p:sldId id="288" r:id="rId41"/>
    <p:sldId id="298" r:id="rId42"/>
    <p:sldId id="300" r:id="rId43"/>
    <p:sldId id="275" r:id="rId44"/>
    <p:sldId id="306"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20" autoAdjust="0"/>
    <p:restoredTop sz="94660"/>
  </p:normalViewPr>
  <p:slideViewPr>
    <p:cSldViewPr snapToGrid="0">
      <p:cViewPr varScale="1">
        <p:scale>
          <a:sx n="82" d="100"/>
          <a:sy n="82" d="100"/>
        </p:scale>
        <p:origin x="72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50" Type="http://schemas.openxmlformats.org/officeDocument/2006/relationships/customXml" Target="../customXml/item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customXml" Target="../customXml/item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customXml" Target="../customXml/item2.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CD73A14-DD56-4D7A-9981-D1D8646B1E47}"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0C045C16-F07F-4D3F-B824-E3872862E804}">
      <dgm:prSet/>
      <dgm:spPr/>
      <dgm:t>
        <a:bodyPr/>
        <a:lstStyle/>
        <a:p>
          <a:r>
            <a:rPr lang="en-US" dirty="0"/>
            <a:t>Regrettably, the quality and quantity of these spectacular and valuable aquatic resources are in decline; this led to the formation of the Southeast Aquatic Resources </a:t>
          </a:r>
          <a:r>
            <a:rPr lang="en-US" b="1" dirty="0"/>
            <a:t>Partnership</a:t>
          </a:r>
          <a:r>
            <a:rPr lang="en-US" dirty="0"/>
            <a:t> (SARP) in 2001; SARP works to conserve habitat for at- risk, game, and recreationally important fish for freshwater, brackish, and marine species across the Southeast</a:t>
          </a:r>
        </a:p>
      </dgm:t>
    </dgm:pt>
    <dgm:pt modelId="{E4D25FD3-0E1B-4155-9E39-395ABFB2A1CA}" type="parTrans" cxnId="{3B08CD0E-1D0B-4FA6-BBD5-7FC70B8D548E}">
      <dgm:prSet/>
      <dgm:spPr/>
      <dgm:t>
        <a:bodyPr/>
        <a:lstStyle/>
        <a:p>
          <a:endParaRPr lang="en-US"/>
        </a:p>
      </dgm:t>
    </dgm:pt>
    <dgm:pt modelId="{1651B9C0-4557-4DAE-AA75-1832CC3C48B3}" type="sibTrans" cxnId="{3B08CD0E-1D0B-4FA6-BBD5-7FC70B8D548E}">
      <dgm:prSet/>
      <dgm:spPr/>
      <dgm:t>
        <a:bodyPr/>
        <a:lstStyle/>
        <a:p>
          <a:endParaRPr lang="en-US"/>
        </a:p>
      </dgm:t>
    </dgm:pt>
    <dgm:pt modelId="{672A8453-82CE-491B-B634-E980165ABB3D}">
      <dgm:prSet/>
      <dgm:spPr/>
      <dgm:t>
        <a:bodyPr/>
        <a:lstStyle/>
        <a:p>
          <a:r>
            <a:rPr lang="en-US" dirty="0"/>
            <a:t>SARP was incorporated into the National Fish Habitat </a:t>
          </a:r>
          <a:r>
            <a:rPr lang="en-US" b="1" dirty="0"/>
            <a:t>Partnership</a:t>
          </a:r>
          <a:r>
            <a:rPr lang="en-US" dirty="0"/>
            <a:t> (NFHP) in 2007; representatives from 15 state and territorial fish and wildlife agencies, multiple federal agencies, and numerous business and nongovernmental organizations (NGOs) now comprise SARP; the mission of SARP is to “</a:t>
          </a:r>
          <a:r>
            <a:rPr lang="en-US" b="1" dirty="0"/>
            <a:t>with partners</a:t>
          </a:r>
          <a:r>
            <a:rPr lang="en-US" dirty="0"/>
            <a:t>, protect, conserve, and restore aquatic resources including habitats throughout the Southeast for the continuing benefit, use and enjoyment of the American people”</a:t>
          </a:r>
        </a:p>
      </dgm:t>
    </dgm:pt>
    <dgm:pt modelId="{84902747-6CE9-49C7-8811-77A4BB8618C3}" type="parTrans" cxnId="{C9E6811D-EF86-45F2-ADE1-0936757459E3}">
      <dgm:prSet/>
      <dgm:spPr/>
      <dgm:t>
        <a:bodyPr/>
        <a:lstStyle/>
        <a:p>
          <a:endParaRPr lang="en-US"/>
        </a:p>
      </dgm:t>
    </dgm:pt>
    <dgm:pt modelId="{B35A71C2-914A-4AC3-9D90-AEDBFA55B4CD}" type="sibTrans" cxnId="{C9E6811D-EF86-45F2-ADE1-0936757459E3}">
      <dgm:prSet/>
      <dgm:spPr/>
      <dgm:t>
        <a:bodyPr/>
        <a:lstStyle/>
        <a:p>
          <a:endParaRPr lang="en-US"/>
        </a:p>
      </dgm:t>
    </dgm:pt>
    <dgm:pt modelId="{31B93E3D-4FBC-4664-A1F9-0B9F3C18D30F}" type="pres">
      <dgm:prSet presAssocID="{9CD73A14-DD56-4D7A-9981-D1D8646B1E47}" presName="hierChild1" presStyleCnt="0">
        <dgm:presLayoutVars>
          <dgm:chPref val="1"/>
          <dgm:dir/>
          <dgm:animOne val="branch"/>
          <dgm:animLvl val="lvl"/>
          <dgm:resizeHandles/>
        </dgm:presLayoutVars>
      </dgm:prSet>
      <dgm:spPr/>
    </dgm:pt>
    <dgm:pt modelId="{DAB2026A-7E51-4B7D-9A5D-36648E5FEA57}" type="pres">
      <dgm:prSet presAssocID="{0C045C16-F07F-4D3F-B824-E3872862E804}" presName="hierRoot1" presStyleCnt="0"/>
      <dgm:spPr/>
    </dgm:pt>
    <dgm:pt modelId="{18EA01F5-F9AB-42ED-87C8-01F63714728D}" type="pres">
      <dgm:prSet presAssocID="{0C045C16-F07F-4D3F-B824-E3872862E804}" presName="composite" presStyleCnt="0"/>
      <dgm:spPr/>
    </dgm:pt>
    <dgm:pt modelId="{521AE6A9-E9E1-487F-A01A-4127622ECA2A}" type="pres">
      <dgm:prSet presAssocID="{0C045C16-F07F-4D3F-B824-E3872862E804}" presName="background" presStyleLbl="node0" presStyleIdx="0" presStyleCnt="2"/>
      <dgm:spPr/>
    </dgm:pt>
    <dgm:pt modelId="{C840F8C1-2427-4E12-8E13-2483589799F5}" type="pres">
      <dgm:prSet presAssocID="{0C045C16-F07F-4D3F-B824-E3872862E804}" presName="text" presStyleLbl="fgAcc0" presStyleIdx="0" presStyleCnt="2">
        <dgm:presLayoutVars>
          <dgm:chPref val="3"/>
        </dgm:presLayoutVars>
      </dgm:prSet>
      <dgm:spPr/>
    </dgm:pt>
    <dgm:pt modelId="{EE685465-D95E-437B-A1BE-FAAC49A06281}" type="pres">
      <dgm:prSet presAssocID="{0C045C16-F07F-4D3F-B824-E3872862E804}" presName="hierChild2" presStyleCnt="0"/>
      <dgm:spPr/>
    </dgm:pt>
    <dgm:pt modelId="{0FF300A1-165A-4010-A16F-04D0FAFAACB5}" type="pres">
      <dgm:prSet presAssocID="{672A8453-82CE-491B-B634-E980165ABB3D}" presName="hierRoot1" presStyleCnt="0"/>
      <dgm:spPr/>
    </dgm:pt>
    <dgm:pt modelId="{C7D854DD-C12A-4A1E-9FCE-2F68AB7FA0FD}" type="pres">
      <dgm:prSet presAssocID="{672A8453-82CE-491B-B634-E980165ABB3D}" presName="composite" presStyleCnt="0"/>
      <dgm:spPr/>
    </dgm:pt>
    <dgm:pt modelId="{0EE8B35D-155B-4C2F-B7A0-90FE58D3E018}" type="pres">
      <dgm:prSet presAssocID="{672A8453-82CE-491B-B634-E980165ABB3D}" presName="background" presStyleLbl="node0" presStyleIdx="1" presStyleCnt="2"/>
      <dgm:spPr/>
    </dgm:pt>
    <dgm:pt modelId="{C95D8FD7-EA22-463B-BC93-9B9904F0E39C}" type="pres">
      <dgm:prSet presAssocID="{672A8453-82CE-491B-B634-E980165ABB3D}" presName="text" presStyleLbl="fgAcc0" presStyleIdx="1" presStyleCnt="2" custLinFactNeighborX="-7522" custLinFactNeighborY="19725">
        <dgm:presLayoutVars>
          <dgm:chPref val="3"/>
        </dgm:presLayoutVars>
      </dgm:prSet>
      <dgm:spPr/>
    </dgm:pt>
    <dgm:pt modelId="{9B77B085-BF1E-49B5-848B-2E8CBE9E30A0}" type="pres">
      <dgm:prSet presAssocID="{672A8453-82CE-491B-B634-E980165ABB3D}" presName="hierChild2" presStyleCnt="0"/>
      <dgm:spPr/>
    </dgm:pt>
  </dgm:ptLst>
  <dgm:cxnLst>
    <dgm:cxn modelId="{3B08CD0E-1D0B-4FA6-BBD5-7FC70B8D548E}" srcId="{9CD73A14-DD56-4D7A-9981-D1D8646B1E47}" destId="{0C045C16-F07F-4D3F-B824-E3872862E804}" srcOrd="0" destOrd="0" parTransId="{E4D25FD3-0E1B-4155-9E39-395ABFB2A1CA}" sibTransId="{1651B9C0-4557-4DAE-AA75-1832CC3C48B3}"/>
    <dgm:cxn modelId="{C9E6811D-EF86-45F2-ADE1-0936757459E3}" srcId="{9CD73A14-DD56-4D7A-9981-D1D8646B1E47}" destId="{672A8453-82CE-491B-B634-E980165ABB3D}" srcOrd="1" destOrd="0" parTransId="{84902747-6CE9-49C7-8811-77A4BB8618C3}" sibTransId="{B35A71C2-914A-4AC3-9D90-AEDBFA55B4CD}"/>
    <dgm:cxn modelId="{E7B6E443-ABEA-4943-BB0F-86270D7B2926}" type="presOf" srcId="{672A8453-82CE-491B-B634-E980165ABB3D}" destId="{C95D8FD7-EA22-463B-BC93-9B9904F0E39C}" srcOrd="0" destOrd="0" presId="urn:microsoft.com/office/officeart/2005/8/layout/hierarchy1"/>
    <dgm:cxn modelId="{946F276A-F157-4B8E-BDF8-A30FAFA371C0}" type="presOf" srcId="{9CD73A14-DD56-4D7A-9981-D1D8646B1E47}" destId="{31B93E3D-4FBC-4664-A1F9-0B9F3C18D30F}" srcOrd="0" destOrd="0" presId="urn:microsoft.com/office/officeart/2005/8/layout/hierarchy1"/>
    <dgm:cxn modelId="{F991DE88-8D87-4109-8444-9D93CB43CD60}" type="presOf" srcId="{0C045C16-F07F-4D3F-B824-E3872862E804}" destId="{C840F8C1-2427-4E12-8E13-2483589799F5}" srcOrd="0" destOrd="0" presId="urn:microsoft.com/office/officeart/2005/8/layout/hierarchy1"/>
    <dgm:cxn modelId="{58757399-DAF7-468A-87BE-46A8DE982C10}" type="presParOf" srcId="{31B93E3D-4FBC-4664-A1F9-0B9F3C18D30F}" destId="{DAB2026A-7E51-4B7D-9A5D-36648E5FEA57}" srcOrd="0" destOrd="0" presId="urn:microsoft.com/office/officeart/2005/8/layout/hierarchy1"/>
    <dgm:cxn modelId="{C37EC120-8801-4879-AC18-A6BB55EF4EEE}" type="presParOf" srcId="{DAB2026A-7E51-4B7D-9A5D-36648E5FEA57}" destId="{18EA01F5-F9AB-42ED-87C8-01F63714728D}" srcOrd="0" destOrd="0" presId="urn:microsoft.com/office/officeart/2005/8/layout/hierarchy1"/>
    <dgm:cxn modelId="{7371D4E4-CE5E-41B1-8903-52548DB9A12D}" type="presParOf" srcId="{18EA01F5-F9AB-42ED-87C8-01F63714728D}" destId="{521AE6A9-E9E1-487F-A01A-4127622ECA2A}" srcOrd="0" destOrd="0" presId="urn:microsoft.com/office/officeart/2005/8/layout/hierarchy1"/>
    <dgm:cxn modelId="{815BABB8-966A-4594-BE88-3B0A9622DBC2}" type="presParOf" srcId="{18EA01F5-F9AB-42ED-87C8-01F63714728D}" destId="{C840F8C1-2427-4E12-8E13-2483589799F5}" srcOrd="1" destOrd="0" presId="urn:microsoft.com/office/officeart/2005/8/layout/hierarchy1"/>
    <dgm:cxn modelId="{21DBF18A-7C52-430B-BFAA-7901B7CEAD98}" type="presParOf" srcId="{DAB2026A-7E51-4B7D-9A5D-36648E5FEA57}" destId="{EE685465-D95E-437B-A1BE-FAAC49A06281}" srcOrd="1" destOrd="0" presId="urn:microsoft.com/office/officeart/2005/8/layout/hierarchy1"/>
    <dgm:cxn modelId="{4635EF57-B441-46B3-8329-1FAB7092DDA8}" type="presParOf" srcId="{31B93E3D-4FBC-4664-A1F9-0B9F3C18D30F}" destId="{0FF300A1-165A-4010-A16F-04D0FAFAACB5}" srcOrd="1" destOrd="0" presId="urn:microsoft.com/office/officeart/2005/8/layout/hierarchy1"/>
    <dgm:cxn modelId="{6D4C9595-ABAC-467C-A8BF-5425AAD34DBA}" type="presParOf" srcId="{0FF300A1-165A-4010-A16F-04D0FAFAACB5}" destId="{C7D854DD-C12A-4A1E-9FCE-2F68AB7FA0FD}" srcOrd="0" destOrd="0" presId="urn:microsoft.com/office/officeart/2005/8/layout/hierarchy1"/>
    <dgm:cxn modelId="{E6EA3675-9B1E-456A-8FFF-9B624416CB47}" type="presParOf" srcId="{C7D854DD-C12A-4A1E-9FCE-2F68AB7FA0FD}" destId="{0EE8B35D-155B-4C2F-B7A0-90FE58D3E018}" srcOrd="0" destOrd="0" presId="urn:microsoft.com/office/officeart/2005/8/layout/hierarchy1"/>
    <dgm:cxn modelId="{98F8A636-8599-4B57-A9DE-83701EC21513}" type="presParOf" srcId="{C7D854DD-C12A-4A1E-9FCE-2F68AB7FA0FD}" destId="{C95D8FD7-EA22-463B-BC93-9B9904F0E39C}" srcOrd="1" destOrd="0" presId="urn:microsoft.com/office/officeart/2005/8/layout/hierarchy1"/>
    <dgm:cxn modelId="{BC13F456-CA8A-45B1-AACF-3285714B8B1A}" type="presParOf" srcId="{0FF300A1-165A-4010-A16F-04D0FAFAACB5}" destId="{9B77B085-BF1E-49B5-848B-2E8CBE9E30A0}" srcOrd="1" destOrd="0" presId="urn:microsoft.com/office/officeart/2005/8/layout/hierarchy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2B2B3EF-9793-4DEF-96F9-31515C6E460E}"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0E093EEE-86E5-4EAB-803C-821FEC76407A}">
      <dgm:prSet/>
      <dgm:spPr/>
      <dgm:t>
        <a:bodyPr/>
        <a:lstStyle/>
        <a:p>
          <a:r>
            <a:rPr lang="en-US" dirty="0"/>
            <a:t>The mission of the Kentucky Aquatic Connectivity Team (KACT) is to increase aquatic connectivity of the state’s streams and floodplains by assessing, prioritizing, and removing barriers that block the passage of aquatic wildlife, impede ecological functions, and endanger downstream communities</a:t>
          </a:r>
        </a:p>
      </dgm:t>
    </dgm:pt>
    <dgm:pt modelId="{E56DE760-6E8D-43F3-BCE4-ADCEA3E4A5B8}" type="parTrans" cxnId="{CF74A375-82F1-4264-ADF1-679E52331E05}">
      <dgm:prSet/>
      <dgm:spPr/>
      <dgm:t>
        <a:bodyPr/>
        <a:lstStyle/>
        <a:p>
          <a:endParaRPr lang="en-US"/>
        </a:p>
      </dgm:t>
    </dgm:pt>
    <dgm:pt modelId="{EE5FF432-DE37-4B8B-BC32-2CDBD36B86E0}" type="sibTrans" cxnId="{CF74A375-82F1-4264-ADF1-679E52331E05}">
      <dgm:prSet/>
      <dgm:spPr/>
      <dgm:t>
        <a:bodyPr/>
        <a:lstStyle/>
        <a:p>
          <a:endParaRPr lang="en-US"/>
        </a:p>
      </dgm:t>
    </dgm:pt>
    <dgm:pt modelId="{25D1BAA8-BA84-49DF-80BE-CEC89A34EF48}">
      <dgm:prSet/>
      <dgm:spPr/>
      <dgm:t>
        <a:bodyPr/>
        <a:lstStyle/>
        <a:p>
          <a:r>
            <a:rPr lang="en-US" dirty="0"/>
            <a:t>This work plan focuses on barrier inventory, project implementation, regulatory streamlining, communication and outreach, biological monitoring, and funding around aquatic organism passage in Kentucky; partners in the KACT will work together to accomplish these goals through 2026  </a:t>
          </a:r>
        </a:p>
      </dgm:t>
    </dgm:pt>
    <dgm:pt modelId="{C6529E97-6681-496C-BCAC-F881E5E34B4F}" type="parTrans" cxnId="{F545A878-D1AB-45A4-B6E0-8DD7AC111031}">
      <dgm:prSet/>
      <dgm:spPr/>
      <dgm:t>
        <a:bodyPr/>
        <a:lstStyle/>
        <a:p>
          <a:endParaRPr lang="en-US"/>
        </a:p>
      </dgm:t>
    </dgm:pt>
    <dgm:pt modelId="{616248D6-B5B5-4A4E-898F-81D40F7EDBF2}" type="sibTrans" cxnId="{F545A878-D1AB-45A4-B6E0-8DD7AC111031}">
      <dgm:prSet/>
      <dgm:spPr/>
      <dgm:t>
        <a:bodyPr/>
        <a:lstStyle/>
        <a:p>
          <a:endParaRPr lang="en-US"/>
        </a:p>
      </dgm:t>
    </dgm:pt>
    <dgm:pt modelId="{EA4703CD-4206-4E06-8188-897A5D862916}" type="pres">
      <dgm:prSet presAssocID="{42B2B3EF-9793-4DEF-96F9-31515C6E460E}" presName="hierChild1" presStyleCnt="0">
        <dgm:presLayoutVars>
          <dgm:chPref val="1"/>
          <dgm:dir/>
          <dgm:animOne val="branch"/>
          <dgm:animLvl val="lvl"/>
          <dgm:resizeHandles/>
        </dgm:presLayoutVars>
      </dgm:prSet>
      <dgm:spPr/>
    </dgm:pt>
    <dgm:pt modelId="{C87ED654-9AE9-4BDC-B86C-C8E3C433763A}" type="pres">
      <dgm:prSet presAssocID="{0E093EEE-86E5-4EAB-803C-821FEC76407A}" presName="hierRoot1" presStyleCnt="0"/>
      <dgm:spPr/>
    </dgm:pt>
    <dgm:pt modelId="{C9659663-E1CE-4DC7-9C90-42E838294C10}" type="pres">
      <dgm:prSet presAssocID="{0E093EEE-86E5-4EAB-803C-821FEC76407A}" presName="composite" presStyleCnt="0"/>
      <dgm:spPr/>
    </dgm:pt>
    <dgm:pt modelId="{61BFA5C8-FD6E-47BE-957F-B3EE087CF36E}" type="pres">
      <dgm:prSet presAssocID="{0E093EEE-86E5-4EAB-803C-821FEC76407A}" presName="background" presStyleLbl="node0" presStyleIdx="0" presStyleCnt="2"/>
      <dgm:spPr/>
    </dgm:pt>
    <dgm:pt modelId="{24394752-24CA-4F80-98AE-83DCE9DDCECE}" type="pres">
      <dgm:prSet presAssocID="{0E093EEE-86E5-4EAB-803C-821FEC76407A}" presName="text" presStyleLbl="fgAcc0" presStyleIdx="0" presStyleCnt="2" custLinFactNeighborX="3863" custLinFactNeighborY="-2174">
        <dgm:presLayoutVars>
          <dgm:chPref val="3"/>
        </dgm:presLayoutVars>
      </dgm:prSet>
      <dgm:spPr/>
    </dgm:pt>
    <dgm:pt modelId="{E3296480-9599-469F-A424-8E0FCCAE9280}" type="pres">
      <dgm:prSet presAssocID="{0E093EEE-86E5-4EAB-803C-821FEC76407A}" presName="hierChild2" presStyleCnt="0"/>
      <dgm:spPr/>
    </dgm:pt>
    <dgm:pt modelId="{FEB632A4-5553-4C53-911D-6B7A05F4B0E0}" type="pres">
      <dgm:prSet presAssocID="{25D1BAA8-BA84-49DF-80BE-CEC89A34EF48}" presName="hierRoot1" presStyleCnt="0"/>
      <dgm:spPr/>
    </dgm:pt>
    <dgm:pt modelId="{2E441BC1-2FBB-4E78-9CBE-F6D3AA6AFB10}" type="pres">
      <dgm:prSet presAssocID="{25D1BAA8-BA84-49DF-80BE-CEC89A34EF48}" presName="composite" presStyleCnt="0"/>
      <dgm:spPr/>
    </dgm:pt>
    <dgm:pt modelId="{F18F3BD7-9C08-4A02-B8DC-5F7F8F5EEC44}" type="pres">
      <dgm:prSet presAssocID="{25D1BAA8-BA84-49DF-80BE-CEC89A34EF48}" presName="background" presStyleLbl="node0" presStyleIdx="1" presStyleCnt="2"/>
      <dgm:spPr/>
    </dgm:pt>
    <dgm:pt modelId="{648ABF49-3EFD-4F07-AD34-09B470CF41DD}" type="pres">
      <dgm:prSet presAssocID="{25D1BAA8-BA84-49DF-80BE-CEC89A34EF48}" presName="text" presStyleLbl="fgAcc0" presStyleIdx="1" presStyleCnt="2" custLinFactNeighborX="3716" custLinFactNeighborY="35586">
        <dgm:presLayoutVars>
          <dgm:chPref val="3"/>
        </dgm:presLayoutVars>
      </dgm:prSet>
      <dgm:spPr/>
    </dgm:pt>
    <dgm:pt modelId="{74324601-DFF8-4D0C-B00D-BBB9C700388D}" type="pres">
      <dgm:prSet presAssocID="{25D1BAA8-BA84-49DF-80BE-CEC89A34EF48}" presName="hierChild2" presStyleCnt="0"/>
      <dgm:spPr/>
    </dgm:pt>
  </dgm:ptLst>
  <dgm:cxnLst>
    <dgm:cxn modelId="{1BB3161E-BA7F-4028-A004-F97ECA2C112D}" type="presOf" srcId="{25D1BAA8-BA84-49DF-80BE-CEC89A34EF48}" destId="{648ABF49-3EFD-4F07-AD34-09B470CF41DD}" srcOrd="0" destOrd="0" presId="urn:microsoft.com/office/officeart/2005/8/layout/hierarchy1"/>
    <dgm:cxn modelId="{CF74A375-82F1-4264-ADF1-679E52331E05}" srcId="{42B2B3EF-9793-4DEF-96F9-31515C6E460E}" destId="{0E093EEE-86E5-4EAB-803C-821FEC76407A}" srcOrd="0" destOrd="0" parTransId="{E56DE760-6E8D-43F3-BCE4-ADCEA3E4A5B8}" sibTransId="{EE5FF432-DE37-4B8B-BC32-2CDBD36B86E0}"/>
    <dgm:cxn modelId="{F545A878-D1AB-45A4-B6E0-8DD7AC111031}" srcId="{42B2B3EF-9793-4DEF-96F9-31515C6E460E}" destId="{25D1BAA8-BA84-49DF-80BE-CEC89A34EF48}" srcOrd="1" destOrd="0" parTransId="{C6529E97-6681-496C-BCAC-F881E5E34B4F}" sibTransId="{616248D6-B5B5-4A4E-898F-81D40F7EDBF2}"/>
    <dgm:cxn modelId="{E4228E9F-5E84-493D-93B1-179547B03C7D}" type="presOf" srcId="{0E093EEE-86E5-4EAB-803C-821FEC76407A}" destId="{24394752-24CA-4F80-98AE-83DCE9DDCECE}" srcOrd="0" destOrd="0" presId="urn:microsoft.com/office/officeart/2005/8/layout/hierarchy1"/>
    <dgm:cxn modelId="{E732ABFA-AFE8-42AD-8AB7-288CDEFE317B}" type="presOf" srcId="{42B2B3EF-9793-4DEF-96F9-31515C6E460E}" destId="{EA4703CD-4206-4E06-8188-897A5D862916}" srcOrd="0" destOrd="0" presId="urn:microsoft.com/office/officeart/2005/8/layout/hierarchy1"/>
    <dgm:cxn modelId="{4E7FCAB1-6382-48ED-8D40-DB57B47AB7B5}" type="presParOf" srcId="{EA4703CD-4206-4E06-8188-897A5D862916}" destId="{C87ED654-9AE9-4BDC-B86C-C8E3C433763A}" srcOrd="0" destOrd="0" presId="urn:microsoft.com/office/officeart/2005/8/layout/hierarchy1"/>
    <dgm:cxn modelId="{13D13C5A-9772-41C6-A3FE-DB8E4AFD22C9}" type="presParOf" srcId="{C87ED654-9AE9-4BDC-B86C-C8E3C433763A}" destId="{C9659663-E1CE-4DC7-9C90-42E838294C10}" srcOrd="0" destOrd="0" presId="urn:microsoft.com/office/officeart/2005/8/layout/hierarchy1"/>
    <dgm:cxn modelId="{AC4D1948-DDE3-47FC-8B91-F15459E8059E}" type="presParOf" srcId="{C9659663-E1CE-4DC7-9C90-42E838294C10}" destId="{61BFA5C8-FD6E-47BE-957F-B3EE087CF36E}" srcOrd="0" destOrd="0" presId="urn:microsoft.com/office/officeart/2005/8/layout/hierarchy1"/>
    <dgm:cxn modelId="{1A271D27-FB72-41A0-9023-ED229C23B698}" type="presParOf" srcId="{C9659663-E1CE-4DC7-9C90-42E838294C10}" destId="{24394752-24CA-4F80-98AE-83DCE9DDCECE}" srcOrd="1" destOrd="0" presId="urn:microsoft.com/office/officeart/2005/8/layout/hierarchy1"/>
    <dgm:cxn modelId="{7F7BD314-5BC6-42F3-B91E-8B971D5F8F28}" type="presParOf" srcId="{C87ED654-9AE9-4BDC-B86C-C8E3C433763A}" destId="{E3296480-9599-469F-A424-8E0FCCAE9280}" srcOrd="1" destOrd="0" presId="urn:microsoft.com/office/officeart/2005/8/layout/hierarchy1"/>
    <dgm:cxn modelId="{31BF5390-3BDC-4C77-9208-C552468E4574}" type="presParOf" srcId="{EA4703CD-4206-4E06-8188-897A5D862916}" destId="{FEB632A4-5553-4C53-911D-6B7A05F4B0E0}" srcOrd="1" destOrd="0" presId="urn:microsoft.com/office/officeart/2005/8/layout/hierarchy1"/>
    <dgm:cxn modelId="{B2E04D30-7E76-4BA2-B793-DBA455469E97}" type="presParOf" srcId="{FEB632A4-5553-4C53-911D-6B7A05F4B0E0}" destId="{2E441BC1-2FBB-4E78-9CBE-F6D3AA6AFB10}" srcOrd="0" destOrd="0" presId="urn:microsoft.com/office/officeart/2005/8/layout/hierarchy1"/>
    <dgm:cxn modelId="{303E09B9-0D1C-4290-BC72-C8A08CC43113}" type="presParOf" srcId="{2E441BC1-2FBB-4E78-9CBE-F6D3AA6AFB10}" destId="{F18F3BD7-9C08-4A02-B8DC-5F7F8F5EEC44}" srcOrd="0" destOrd="0" presId="urn:microsoft.com/office/officeart/2005/8/layout/hierarchy1"/>
    <dgm:cxn modelId="{C9EDEB85-59DC-4BA8-A098-4B171D9CC16F}" type="presParOf" srcId="{2E441BC1-2FBB-4E78-9CBE-F6D3AA6AFB10}" destId="{648ABF49-3EFD-4F07-AD34-09B470CF41DD}" srcOrd="1" destOrd="0" presId="urn:microsoft.com/office/officeart/2005/8/layout/hierarchy1"/>
    <dgm:cxn modelId="{03A5F83E-E9B4-44EB-BCD4-E1937E53A691}" type="presParOf" srcId="{FEB632A4-5553-4C53-911D-6B7A05F4B0E0}" destId="{74324601-DFF8-4D0C-B00D-BBB9C700388D}" srcOrd="1" destOrd="0" presId="urn:microsoft.com/office/officeart/2005/8/layout/hierarchy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1AE6A9-E9E1-487F-A01A-4127622ECA2A}">
      <dsp:nvSpPr>
        <dsp:cNvPr id="0" name=""/>
        <dsp:cNvSpPr/>
      </dsp:nvSpPr>
      <dsp:spPr>
        <a:xfrm>
          <a:off x="1375" y="393577"/>
          <a:ext cx="4827554" cy="3065496"/>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840F8C1-2427-4E12-8E13-2483589799F5}">
      <dsp:nvSpPr>
        <dsp:cNvPr id="0" name=""/>
        <dsp:cNvSpPr/>
      </dsp:nvSpPr>
      <dsp:spPr>
        <a:xfrm>
          <a:off x="537770" y="903152"/>
          <a:ext cx="4827554" cy="3065496"/>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Regrettably, the quality and quantity of these spectacular and valuable aquatic resources are in decline; this led to the formation of the Southeast Aquatic Resources </a:t>
          </a:r>
          <a:r>
            <a:rPr lang="en-US" sz="1700" b="1" kern="1200" dirty="0"/>
            <a:t>Partnership</a:t>
          </a:r>
          <a:r>
            <a:rPr lang="en-US" sz="1700" kern="1200" dirty="0"/>
            <a:t> (SARP) in 2001; SARP works to conserve habitat for at- risk, game, and recreationally important fish for freshwater, brackish, and marine species across the Southeast</a:t>
          </a:r>
        </a:p>
      </dsp:txBody>
      <dsp:txXfrm>
        <a:off x="627555" y="992937"/>
        <a:ext cx="4647984" cy="2885926"/>
      </dsp:txXfrm>
    </dsp:sp>
    <dsp:sp modelId="{0EE8B35D-155B-4C2F-B7A0-90FE58D3E018}">
      <dsp:nvSpPr>
        <dsp:cNvPr id="0" name=""/>
        <dsp:cNvSpPr/>
      </dsp:nvSpPr>
      <dsp:spPr>
        <a:xfrm>
          <a:off x="5538590" y="787154"/>
          <a:ext cx="4827554" cy="3065496"/>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95D8FD7-EA22-463B-BC93-9B9904F0E39C}">
      <dsp:nvSpPr>
        <dsp:cNvPr id="0" name=""/>
        <dsp:cNvSpPr/>
      </dsp:nvSpPr>
      <dsp:spPr>
        <a:xfrm>
          <a:off x="6074985" y="1296730"/>
          <a:ext cx="4827554" cy="3065496"/>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SARP was incorporated into the National Fish Habitat </a:t>
          </a:r>
          <a:r>
            <a:rPr lang="en-US" sz="1700" b="1" kern="1200" dirty="0"/>
            <a:t>Partnership</a:t>
          </a:r>
          <a:r>
            <a:rPr lang="en-US" sz="1700" kern="1200" dirty="0"/>
            <a:t> (NFHP) in 2007; representatives from 15 state and territorial fish and wildlife agencies, multiple federal agencies, and numerous business and nongovernmental organizations (NGOs) now comprise SARP; the mission of SARP is to “</a:t>
          </a:r>
          <a:r>
            <a:rPr lang="en-US" sz="1700" b="1" kern="1200" dirty="0"/>
            <a:t>with partners</a:t>
          </a:r>
          <a:r>
            <a:rPr lang="en-US" sz="1700" kern="1200" dirty="0"/>
            <a:t>, protect, conserve, and restore aquatic resources including habitats throughout the Southeast for the continuing benefit, use and enjoyment of the American people”</a:t>
          </a:r>
        </a:p>
      </dsp:txBody>
      <dsp:txXfrm>
        <a:off x="6164770" y="1386515"/>
        <a:ext cx="4647984" cy="288592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BFA5C8-FD6E-47BE-957F-B3EE087CF36E}">
      <dsp:nvSpPr>
        <dsp:cNvPr id="0" name=""/>
        <dsp:cNvSpPr/>
      </dsp:nvSpPr>
      <dsp:spPr>
        <a:xfrm>
          <a:off x="158190" y="166785"/>
          <a:ext cx="4065029" cy="2581293"/>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4394752-24CA-4F80-98AE-83DCE9DDCECE}">
      <dsp:nvSpPr>
        <dsp:cNvPr id="0" name=""/>
        <dsp:cNvSpPr/>
      </dsp:nvSpPr>
      <dsp:spPr>
        <a:xfrm>
          <a:off x="609860" y="595872"/>
          <a:ext cx="4065029" cy="2581293"/>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The mission of the Kentucky Aquatic Connectivity Team (KACT) is to increase aquatic connectivity of the state’s streams and floodplains by assessing, prioritizing, and removing barriers that block the passage of aquatic wildlife, impede ecological functions, and endanger downstream communities</a:t>
          </a:r>
        </a:p>
      </dsp:txBody>
      <dsp:txXfrm>
        <a:off x="685463" y="671475"/>
        <a:ext cx="3913823" cy="2430087"/>
      </dsp:txXfrm>
    </dsp:sp>
    <dsp:sp modelId="{F18F3BD7-9C08-4A02-B8DC-5F7F8F5EEC44}">
      <dsp:nvSpPr>
        <dsp:cNvPr id="0" name=""/>
        <dsp:cNvSpPr/>
      </dsp:nvSpPr>
      <dsp:spPr>
        <a:xfrm>
          <a:off x="4970686" y="445806"/>
          <a:ext cx="4065029" cy="2581293"/>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48ABF49-3EFD-4F07-AD34-09B470CF41DD}">
      <dsp:nvSpPr>
        <dsp:cNvPr id="0" name=""/>
        <dsp:cNvSpPr/>
      </dsp:nvSpPr>
      <dsp:spPr>
        <a:xfrm>
          <a:off x="5422356" y="874893"/>
          <a:ext cx="4065029" cy="2581293"/>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This work plan focuses on barrier inventory, project implementation, regulatory streamlining, communication and outreach, biological monitoring, and funding around aquatic organism passage in Kentucky; partners in the KACT will work together to accomplish these goals through 2026  </a:t>
          </a:r>
        </a:p>
      </dsp:txBody>
      <dsp:txXfrm>
        <a:off x="5497959" y="950496"/>
        <a:ext cx="3913823" cy="2430087"/>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E6DC4D-EEC3-5951-3BF2-13D797C0C94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0A90462-EF0A-5EB1-CC9E-DC232E139E1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4CF6312-9A84-455B-0C02-827DD2758CCC}"/>
              </a:ext>
            </a:extLst>
          </p:cNvPr>
          <p:cNvSpPr>
            <a:spLocks noGrp="1"/>
          </p:cNvSpPr>
          <p:nvPr>
            <p:ph type="dt" sz="half" idx="10"/>
          </p:nvPr>
        </p:nvSpPr>
        <p:spPr>
          <a:xfrm>
            <a:off x="838200" y="6356350"/>
            <a:ext cx="2743200" cy="365125"/>
          </a:xfrm>
          <a:prstGeom prst="rect">
            <a:avLst/>
          </a:prstGeom>
        </p:spPr>
        <p:txBody>
          <a:bodyPr/>
          <a:lstStyle/>
          <a:p>
            <a:fld id="{EDE16505-5D48-4DAC-A062-4C566C7A7439}" type="datetimeFigureOut">
              <a:rPr lang="en-US" smtClean="0"/>
              <a:t>8/29/2025</a:t>
            </a:fld>
            <a:endParaRPr lang="en-US"/>
          </a:p>
        </p:txBody>
      </p:sp>
      <p:sp>
        <p:nvSpPr>
          <p:cNvPr id="5" name="Footer Placeholder 4">
            <a:extLst>
              <a:ext uri="{FF2B5EF4-FFF2-40B4-BE49-F238E27FC236}">
                <a16:creationId xmlns:a16="http://schemas.microsoft.com/office/drawing/2014/main" id="{9532B924-B4AB-7D44-FF49-258E8BCF2AE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F25DA28-1518-0DD5-F133-1AA18D019A3F}"/>
              </a:ext>
            </a:extLst>
          </p:cNvPr>
          <p:cNvSpPr>
            <a:spLocks noGrp="1"/>
          </p:cNvSpPr>
          <p:nvPr>
            <p:ph type="sldNum" sz="quarter" idx="12"/>
          </p:nvPr>
        </p:nvSpPr>
        <p:spPr>
          <a:xfrm>
            <a:off x="8610600" y="6356350"/>
            <a:ext cx="2743200" cy="365125"/>
          </a:xfrm>
          <a:prstGeom prst="rect">
            <a:avLst/>
          </a:prstGeom>
        </p:spPr>
        <p:txBody>
          <a:bodyPr/>
          <a:lstStyle/>
          <a:p>
            <a:fld id="{BF6E19B8-5DFA-459A-83AF-496F7B0F1ADC}" type="slidenum">
              <a:rPr lang="en-US" smtClean="0"/>
              <a:t>‹#›</a:t>
            </a:fld>
            <a:endParaRPr lang="en-US"/>
          </a:p>
        </p:txBody>
      </p:sp>
    </p:spTree>
    <p:extLst>
      <p:ext uri="{BB962C8B-B14F-4D97-AF65-F5344CB8AC3E}">
        <p14:creationId xmlns:p14="http://schemas.microsoft.com/office/powerpoint/2010/main" val="29533978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9F9FC8-680B-49FE-31A6-D3F7D1E5703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0ADCECC-FC3E-ED17-A4C5-FFE703ABA88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231D49-53D1-DAEF-2424-7532B18207B0}"/>
              </a:ext>
            </a:extLst>
          </p:cNvPr>
          <p:cNvSpPr>
            <a:spLocks noGrp="1"/>
          </p:cNvSpPr>
          <p:nvPr>
            <p:ph type="dt" sz="half" idx="10"/>
          </p:nvPr>
        </p:nvSpPr>
        <p:spPr>
          <a:xfrm>
            <a:off x="838200" y="6356350"/>
            <a:ext cx="2743200" cy="365125"/>
          </a:xfrm>
          <a:prstGeom prst="rect">
            <a:avLst/>
          </a:prstGeom>
        </p:spPr>
        <p:txBody>
          <a:bodyPr/>
          <a:lstStyle/>
          <a:p>
            <a:fld id="{EDE16505-5D48-4DAC-A062-4C566C7A7439}" type="datetimeFigureOut">
              <a:rPr lang="en-US" smtClean="0"/>
              <a:t>8/29/2025</a:t>
            </a:fld>
            <a:endParaRPr lang="en-US"/>
          </a:p>
        </p:txBody>
      </p:sp>
      <p:sp>
        <p:nvSpPr>
          <p:cNvPr id="5" name="Footer Placeholder 4">
            <a:extLst>
              <a:ext uri="{FF2B5EF4-FFF2-40B4-BE49-F238E27FC236}">
                <a16:creationId xmlns:a16="http://schemas.microsoft.com/office/drawing/2014/main" id="{FA5DF13D-DFE4-10AF-0677-091532CB69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D58E5E-3D5A-1118-2973-1445A73D263D}"/>
              </a:ext>
            </a:extLst>
          </p:cNvPr>
          <p:cNvSpPr>
            <a:spLocks noGrp="1"/>
          </p:cNvSpPr>
          <p:nvPr>
            <p:ph type="sldNum" sz="quarter" idx="12"/>
          </p:nvPr>
        </p:nvSpPr>
        <p:spPr>
          <a:xfrm>
            <a:off x="8610600" y="6356350"/>
            <a:ext cx="2743200" cy="365125"/>
          </a:xfrm>
          <a:prstGeom prst="rect">
            <a:avLst/>
          </a:prstGeom>
        </p:spPr>
        <p:txBody>
          <a:bodyPr/>
          <a:lstStyle/>
          <a:p>
            <a:fld id="{BF6E19B8-5DFA-459A-83AF-496F7B0F1ADC}" type="slidenum">
              <a:rPr lang="en-US" smtClean="0"/>
              <a:t>‹#›</a:t>
            </a:fld>
            <a:endParaRPr lang="en-US"/>
          </a:p>
        </p:txBody>
      </p:sp>
    </p:spTree>
    <p:extLst>
      <p:ext uri="{BB962C8B-B14F-4D97-AF65-F5344CB8AC3E}">
        <p14:creationId xmlns:p14="http://schemas.microsoft.com/office/powerpoint/2010/main" val="28186679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C95B855-D1F6-82A9-4F8D-5E6DFA8D3FFF}"/>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6F706DF-980E-E00F-C5F9-15A5119922F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79CDA9-56B4-B170-4874-0CE6694723F5}"/>
              </a:ext>
            </a:extLst>
          </p:cNvPr>
          <p:cNvSpPr>
            <a:spLocks noGrp="1"/>
          </p:cNvSpPr>
          <p:nvPr>
            <p:ph type="dt" sz="half" idx="10"/>
          </p:nvPr>
        </p:nvSpPr>
        <p:spPr>
          <a:xfrm>
            <a:off x="838200" y="6356350"/>
            <a:ext cx="2743200" cy="365125"/>
          </a:xfrm>
          <a:prstGeom prst="rect">
            <a:avLst/>
          </a:prstGeom>
        </p:spPr>
        <p:txBody>
          <a:bodyPr/>
          <a:lstStyle/>
          <a:p>
            <a:fld id="{EDE16505-5D48-4DAC-A062-4C566C7A7439}" type="datetimeFigureOut">
              <a:rPr lang="en-US" smtClean="0"/>
              <a:t>8/29/2025</a:t>
            </a:fld>
            <a:endParaRPr lang="en-US"/>
          </a:p>
        </p:txBody>
      </p:sp>
      <p:sp>
        <p:nvSpPr>
          <p:cNvPr id="5" name="Footer Placeholder 4">
            <a:extLst>
              <a:ext uri="{FF2B5EF4-FFF2-40B4-BE49-F238E27FC236}">
                <a16:creationId xmlns:a16="http://schemas.microsoft.com/office/drawing/2014/main" id="{D54403EC-798A-267C-BAEC-D6813F8562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BC42783-39DE-B443-332C-E2C1EFDBF8E8}"/>
              </a:ext>
            </a:extLst>
          </p:cNvPr>
          <p:cNvSpPr>
            <a:spLocks noGrp="1"/>
          </p:cNvSpPr>
          <p:nvPr>
            <p:ph type="sldNum" sz="quarter" idx="12"/>
          </p:nvPr>
        </p:nvSpPr>
        <p:spPr>
          <a:xfrm>
            <a:off x="8610600" y="6356350"/>
            <a:ext cx="2743200" cy="365125"/>
          </a:xfrm>
          <a:prstGeom prst="rect">
            <a:avLst/>
          </a:prstGeom>
        </p:spPr>
        <p:txBody>
          <a:bodyPr/>
          <a:lstStyle/>
          <a:p>
            <a:fld id="{BF6E19B8-5DFA-459A-83AF-496F7B0F1ADC}" type="slidenum">
              <a:rPr lang="en-US" smtClean="0"/>
              <a:t>‹#›</a:t>
            </a:fld>
            <a:endParaRPr lang="en-US"/>
          </a:p>
        </p:txBody>
      </p:sp>
    </p:spTree>
    <p:extLst>
      <p:ext uri="{BB962C8B-B14F-4D97-AF65-F5344CB8AC3E}">
        <p14:creationId xmlns:p14="http://schemas.microsoft.com/office/powerpoint/2010/main" val="29903052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D7C75F-1BDF-4700-7E8D-7B1153FE4F1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1D5D217-0FD1-C41C-618B-357311137260}"/>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61954A-515D-9A8C-6D7F-FE07F61F1618}"/>
              </a:ext>
            </a:extLst>
          </p:cNvPr>
          <p:cNvSpPr>
            <a:spLocks noGrp="1"/>
          </p:cNvSpPr>
          <p:nvPr>
            <p:ph type="dt" sz="half" idx="10"/>
          </p:nvPr>
        </p:nvSpPr>
        <p:spPr>
          <a:xfrm>
            <a:off x="838200" y="6356350"/>
            <a:ext cx="2743200" cy="365125"/>
          </a:xfrm>
          <a:prstGeom prst="rect">
            <a:avLst/>
          </a:prstGeom>
        </p:spPr>
        <p:txBody>
          <a:bodyPr/>
          <a:lstStyle/>
          <a:p>
            <a:fld id="{EDE16505-5D48-4DAC-A062-4C566C7A7439}" type="datetimeFigureOut">
              <a:rPr lang="en-US" smtClean="0"/>
              <a:t>8/29/2025</a:t>
            </a:fld>
            <a:endParaRPr lang="en-US"/>
          </a:p>
        </p:txBody>
      </p:sp>
      <p:sp>
        <p:nvSpPr>
          <p:cNvPr id="5" name="Footer Placeholder 4">
            <a:extLst>
              <a:ext uri="{FF2B5EF4-FFF2-40B4-BE49-F238E27FC236}">
                <a16:creationId xmlns:a16="http://schemas.microsoft.com/office/drawing/2014/main" id="{F1A6C67F-4652-928D-47AE-F8B43223ABD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19A1B67-EE61-BF11-9BD2-43FCAF83DFD1}"/>
              </a:ext>
            </a:extLst>
          </p:cNvPr>
          <p:cNvSpPr>
            <a:spLocks noGrp="1"/>
          </p:cNvSpPr>
          <p:nvPr>
            <p:ph type="sldNum" sz="quarter" idx="12"/>
          </p:nvPr>
        </p:nvSpPr>
        <p:spPr>
          <a:xfrm>
            <a:off x="8610600" y="6356350"/>
            <a:ext cx="2743200" cy="365125"/>
          </a:xfrm>
          <a:prstGeom prst="rect">
            <a:avLst/>
          </a:prstGeom>
        </p:spPr>
        <p:txBody>
          <a:bodyPr/>
          <a:lstStyle/>
          <a:p>
            <a:fld id="{BF6E19B8-5DFA-459A-83AF-496F7B0F1ADC}" type="slidenum">
              <a:rPr lang="en-US" smtClean="0"/>
              <a:t>‹#›</a:t>
            </a:fld>
            <a:endParaRPr lang="en-US"/>
          </a:p>
        </p:txBody>
      </p:sp>
    </p:spTree>
    <p:extLst>
      <p:ext uri="{BB962C8B-B14F-4D97-AF65-F5344CB8AC3E}">
        <p14:creationId xmlns:p14="http://schemas.microsoft.com/office/powerpoint/2010/main" val="32161808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872C0-BEE9-E00C-DB27-2A3BDB42070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BD52E4F-46A9-3A62-5E66-C8B78CF8349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E038EAF-0DAB-A679-52CB-5848520EE8A3}"/>
              </a:ext>
            </a:extLst>
          </p:cNvPr>
          <p:cNvSpPr>
            <a:spLocks noGrp="1"/>
          </p:cNvSpPr>
          <p:nvPr>
            <p:ph type="dt" sz="half" idx="10"/>
          </p:nvPr>
        </p:nvSpPr>
        <p:spPr>
          <a:xfrm>
            <a:off x="838200" y="6356350"/>
            <a:ext cx="2743200" cy="365125"/>
          </a:xfrm>
          <a:prstGeom prst="rect">
            <a:avLst/>
          </a:prstGeom>
        </p:spPr>
        <p:txBody>
          <a:bodyPr/>
          <a:lstStyle/>
          <a:p>
            <a:fld id="{EDE16505-5D48-4DAC-A062-4C566C7A7439}" type="datetimeFigureOut">
              <a:rPr lang="en-US" smtClean="0"/>
              <a:t>8/29/2025</a:t>
            </a:fld>
            <a:endParaRPr lang="en-US"/>
          </a:p>
        </p:txBody>
      </p:sp>
      <p:sp>
        <p:nvSpPr>
          <p:cNvPr id="5" name="Footer Placeholder 4">
            <a:extLst>
              <a:ext uri="{FF2B5EF4-FFF2-40B4-BE49-F238E27FC236}">
                <a16:creationId xmlns:a16="http://schemas.microsoft.com/office/drawing/2014/main" id="{C9AF155A-5ABB-904E-288A-D76A20622B0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FC71777-B27E-7259-31EB-E5C03F70663F}"/>
              </a:ext>
            </a:extLst>
          </p:cNvPr>
          <p:cNvSpPr>
            <a:spLocks noGrp="1"/>
          </p:cNvSpPr>
          <p:nvPr>
            <p:ph type="sldNum" sz="quarter" idx="12"/>
          </p:nvPr>
        </p:nvSpPr>
        <p:spPr>
          <a:xfrm>
            <a:off x="8610600" y="6356350"/>
            <a:ext cx="2743200" cy="365125"/>
          </a:xfrm>
          <a:prstGeom prst="rect">
            <a:avLst/>
          </a:prstGeom>
        </p:spPr>
        <p:txBody>
          <a:bodyPr/>
          <a:lstStyle/>
          <a:p>
            <a:fld id="{BF6E19B8-5DFA-459A-83AF-496F7B0F1ADC}" type="slidenum">
              <a:rPr lang="en-US" smtClean="0"/>
              <a:t>‹#›</a:t>
            </a:fld>
            <a:endParaRPr lang="en-US"/>
          </a:p>
        </p:txBody>
      </p:sp>
    </p:spTree>
    <p:extLst>
      <p:ext uri="{BB962C8B-B14F-4D97-AF65-F5344CB8AC3E}">
        <p14:creationId xmlns:p14="http://schemas.microsoft.com/office/powerpoint/2010/main" val="27696829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956DEA-DD84-317E-9241-DAFF0BDBE4E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6124C41-076D-C8E0-C11B-249981572F5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BC78FB0-3561-E169-057B-20614E1EFF6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D28F315-6DFA-E0A5-EBED-5EF4F18BD944}"/>
              </a:ext>
            </a:extLst>
          </p:cNvPr>
          <p:cNvSpPr>
            <a:spLocks noGrp="1"/>
          </p:cNvSpPr>
          <p:nvPr>
            <p:ph type="dt" sz="half" idx="10"/>
          </p:nvPr>
        </p:nvSpPr>
        <p:spPr>
          <a:xfrm>
            <a:off x="838200" y="6356350"/>
            <a:ext cx="2743200" cy="365125"/>
          </a:xfrm>
          <a:prstGeom prst="rect">
            <a:avLst/>
          </a:prstGeom>
        </p:spPr>
        <p:txBody>
          <a:bodyPr/>
          <a:lstStyle/>
          <a:p>
            <a:fld id="{EDE16505-5D48-4DAC-A062-4C566C7A7439}" type="datetimeFigureOut">
              <a:rPr lang="en-US" smtClean="0"/>
              <a:t>8/29/2025</a:t>
            </a:fld>
            <a:endParaRPr lang="en-US"/>
          </a:p>
        </p:txBody>
      </p:sp>
      <p:sp>
        <p:nvSpPr>
          <p:cNvPr id="6" name="Footer Placeholder 5">
            <a:extLst>
              <a:ext uri="{FF2B5EF4-FFF2-40B4-BE49-F238E27FC236}">
                <a16:creationId xmlns:a16="http://schemas.microsoft.com/office/drawing/2014/main" id="{73EF715C-6391-6F37-6F4E-B3AFDFF83C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C659DAD-42F9-EBCA-E0BA-0AA01F5330B7}"/>
              </a:ext>
            </a:extLst>
          </p:cNvPr>
          <p:cNvSpPr>
            <a:spLocks noGrp="1"/>
          </p:cNvSpPr>
          <p:nvPr>
            <p:ph type="sldNum" sz="quarter" idx="12"/>
          </p:nvPr>
        </p:nvSpPr>
        <p:spPr>
          <a:xfrm>
            <a:off x="8610600" y="6356350"/>
            <a:ext cx="2743200" cy="365125"/>
          </a:xfrm>
          <a:prstGeom prst="rect">
            <a:avLst/>
          </a:prstGeom>
        </p:spPr>
        <p:txBody>
          <a:bodyPr/>
          <a:lstStyle/>
          <a:p>
            <a:fld id="{BF6E19B8-5DFA-459A-83AF-496F7B0F1ADC}" type="slidenum">
              <a:rPr lang="en-US" smtClean="0"/>
              <a:t>‹#›</a:t>
            </a:fld>
            <a:endParaRPr lang="en-US"/>
          </a:p>
        </p:txBody>
      </p:sp>
    </p:spTree>
    <p:extLst>
      <p:ext uri="{BB962C8B-B14F-4D97-AF65-F5344CB8AC3E}">
        <p14:creationId xmlns:p14="http://schemas.microsoft.com/office/powerpoint/2010/main" val="9398405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38603-6A0F-FF79-DB84-BA265F43E04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70B5534C-5CC7-959E-F99A-B823CE242AA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5EB9893-B412-CA08-D310-817DF28DE20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1604809-5875-4C71-2CAC-322C43ECBBB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A63F9BF-072A-B740-9B19-DC8E4640E4D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96A58F3-171F-F309-501F-4A150E331A9A}"/>
              </a:ext>
            </a:extLst>
          </p:cNvPr>
          <p:cNvSpPr>
            <a:spLocks noGrp="1"/>
          </p:cNvSpPr>
          <p:nvPr>
            <p:ph type="dt" sz="half" idx="10"/>
          </p:nvPr>
        </p:nvSpPr>
        <p:spPr>
          <a:xfrm>
            <a:off x="838200" y="6356350"/>
            <a:ext cx="2743200" cy="365125"/>
          </a:xfrm>
          <a:prstGeom prst="rect">
            <a:avLst/>
          </a:prstGeom>
        </p:spPr>
        <p:txBody>
          <a:bodyPr/>
          <a:lstStyle/>
          <a:p>
            <a:fld id="{EDE16505-5D48-4DAC-A062-4C566C7A7439}" type="datetimeFigureOut">
              <a:rPr lang="en-US" smtClean="0"/>
              <a:t>8/29/2025</a:t>
            </a:fld>
            <a:endParaRPr lang="en-US"/>
          </a:p>
        </p:txBody>
      </p:sp>
      <p:sp>
        <p:nvSpPr>
          <p:cNvPr id="8" name="Footer Placeholder 7">
            <a:extLst>
              <a:ext uri="{FF2B5EF4-FFF2-40B4-BE49-F238E27FC236}">
                <a16:creationId xmlns:a16="http://schemas.microsoft.com/office/drawing/2014/main" id="{5277E96C-DEDF-CC6B-59E7-CAA3F3A53F5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83E94A27-BF3F-AAA4-EB5C-4BE7D6C27DFB}"/>
              </a:ext>
            </a:extLst>
          </p:cNvPr>
          <p:cNvSpPr>
            <a:spLocks noGrp="1"/>
          </p:cNvSpPr>
          <p:nvPr>
            <p:ph type="sldNum" sz="quarter" idx="12"/>
          </p:nvPr>
        </p:nvSpPr>
        <p:spPr>
          <a:xfrm>
            <a:off x="8610600" y="6356350"/>
            <a:ext cx="2743200" cy="365125"/>
          </a:xfrm>
          <a:prstGeom prst="rect">
            <a:avLst/>
          </a:prstGeom>
        </p:spPr>
        <p:txBody>
          <a:bodyPr/>
          <a:lstStyle/>
          <a:p>
            <a:fld id="{BF6E19B8-5DFA-459A-83AF-496F7B0F1ADC}" type="slidenum">
              <a:rPr lang="en-US" smtClean="0"/>
              <a:t>‹#›</a:t>
            </a:fld>
            <a:endParaRPr lang="en-US"/>
          </a:p>
        </p:txBody>
      </p:sp>
    </p:spTree>
    <p:extLst>
      <p:ext uri="{BB962C8B-B14F-4D97-AF65-F5344CB8AC3E}">
        <p14:creationId xmlns:p14="http://schemas.microsoft.com/office/powerpoint/2010/main" val="34121749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4C0221-3118-42E8-5E47-213573C5F22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079D69A-0D42-0599-FFEA-97E14413CAF3}"/>
              </a:ext>
            </a:extLst>
          </p:cNvPr>
          <p:cNvSpPr>
            <a:spLocks noGrp="1"/>
          </p:cNvSpPr>
          <p:nvPr>
            <p:ph type="dt" sz="half" idx="10"/>
          </p:nvPr>
        </p:nvSpPr>
        <p:spPr>
          <a:xfrm>
            <a:off x="838200" y="6356350"/>
            <a:ext cx="2743200" cy="365125"/>
          </a:xfrm>
          <a:prstGeom prst="rect">
            <a:avLst/>
          </a:prstGeom>
        </p:spPr>
        <p:txBody>
          <a:bodyPr/>
          <a:lstStyle/>
          <a:p>
            <a:fld id="{EDE16505-5D48-4DAC-A062-4C566C7A7439}" type="datetimeFigureOut">
              <a:rPr lang="en-US" smtClean="0"/>
              <a:t>8/29/2025</a:t>
            </a:fld>
            <a:endParaRPr lang="en-US"/>
          </a:p>
        </p:txBody>
      </p:sp>
      <p:sp>
        <p:nvSpPr>
          <p:cNvPr id="4" name="Footer Placeholder 3">
            <a:extLst>
              <a:ext uri="{FF2B5EF4-FFF2-40B4-BE49-F238E27FC236}">
                <a16:creationId xmlns:a16="http://schemas.microsoft.com/office/drawing/2014/main" id="{F7C2E301-A26E-5726-04C8-C75ECBCA53D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094300F-B2B5-9197-29EB-7EF17F4F9B29}"/>
              </a:ext>
            </a:extLst>
          </p:cNvPr>
          <p:cNvSpPr>
            <a:spLocks noGrp="1"/>
          </p:cNvSpPr>
          <p:nvPr>
            <p:ph type="sldNum" sz="quarter" idx="12"/>
          </p:nvPr>
        </p:nvSpPr>
        <p:spPr>
          <a:xfrm>
            <a:off x="8610600" y="6356350"/>
            <a:ext cx="2743200" cy="365125"/>
          </a:xfrm>
          <a:prstGeom prst="rect">
            <a:avLst/>
          </a:prstGeom>
        </p:spPr>
        <p:txBody>
          <a:bodyPr/>
          <a:lstStyle/>
          <a:p>
            <a:fld id="{BF6E19B8-5DFA-459A-83AF-496F7B0F1ADC}" type="slidenum">
              <a:rPr lang="en-US" smtClean="0"/>
              <a:t>‹#›</a:t>
            </a:fld>
            <a:endParaRPr lang="en-US"/>
          </a:p>
        </p:txBody>
      </p:sp>
    </p:spTree>
    <p:extLst>
      <p:ext uri="{BB962C8B-B14F-4D97-AF65-F5344CB8AC3E}">
        <p14:creationId xmlns:p14="http://schemas.microsoft.com/office/powerpoint/2010/main" val="25060365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FF583D6-B95E-3530-A1A8-192B3739EC57}"/>
              </a:ext>
            </a:extLst>
          </p:cNvPr>
          <p:cNvSpPr>
            <a:spLocks noGrp="1"/>
          </p:cNvSpPr>
          <p:nvPr>
            <p:ph type="dt" sz="half" idx="10"/>
          </p:nvPr>
        </p:nvSpPr>
        <p:spPr>
          <a:xfrm>
            <a:off x="838200" y="6356350"/>
            <a:ext cx="2743200" cy="365125"/>
          </a:xfrm>
          <a:prstGeom prst="rect">
            <a:avLst/>
          </a:prstGeom>
        </p:spPr>
        <p:txBody>
          <a:bodyPr/>
          <a:lstStyle/>
          <a:p>
            <a:fld id="{EDE16505-5D48-4DAC-A062-4C566C7A7439}" type="datetimeFigureOut">
              <a:rPr lang="en-US" smtClean="0"/>
              <a:t>8/29/2025</a:t>
            </a:fld>
            <a:endParaRPr lang="en-US"/>
          </a:p>
        </p:txBody>
      </p:sp>
      <p:sp>
        <p:nvSpPr>
          <p:cNvPr id="3" name="Footer Placeholder 2">
            <a:extLst>
              <a:ext uri="{FF2B5EF4-FFF2-40B4-BE49-F238E27FC236}">
                <a16:creationId xmlns:a16="http://schemas.microsoft.com/office/drawing/2014/main" id="{46B9D310-5398-79C1-C8C6-94F3F7414E2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DFF7B81-9B8D-B8CD-951E-F2DBC4D6EFE1}"/>
              </a:ext>
            </a:extLst>
          </p:cNvPr>
          <p:cNvSpPr>
            <a:spLocks noGrp="1"/>
          </p:cNvSpPr>
          <p:nvPr>
            <p:ph type="sldNum" sz="quarter" idx="12"/>
          </p:nvPr>
        </p:nvSpPr>
        <p:spPr>
          <a:xfrm>
            <a:off x="8610600" y="6356350"/>
            <a:ext cx="2743200" cy="365125"/>
          </a:xfrm>
          <a:prstGeom prst="rect">
            <a:avLst/>
          </a:prstGeom>
        </p:spPr>
        <p:txBody>
          <a:bodyPr/>
          <a:lstStyle/>
          <a:p>
            <a:fld id="{BF6E19B8-5DFA-459A-83AF-496F7B0F1ADC}" type="slidenum">
              <a:rPr lang="en-US" smtClean="0"/>
              <a:t>‹#›</a:t>
            </a:fld>
            <a:endParaRPr lang="en-US"/>
          </a:p>
        </p:txBody>
      </p:sp>
    </p:spTree>
    <p:extLst>
      <p:ext uri="{BB962C8B-B14F-4D97-AF65-F5344CB8AC3E}">
        <p14:creationId xmlns:p14="http://schemas.microsoft.com/office/powerpoint/2010/main" val="22437201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3416C-2F22-1206-1962-41D21881AB7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0E94AA0-4276-BC5A-1FF8-3B7C8317722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A183BFD-3A2E-BC08-1626-13BA6A10A38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579AA7-C4C2-6423-066F-F04D4246CC77}"/>
              </a:ext>
            </a:extLst>
          </p:cNvPr>
          <p:cNvSpPr>
            <a:spLocks noGrp="1"/>
          </p:cNvSpPr>
          <p:nvPr>
            <p:ph type="dt" sz="half" idx="10"/>
          </p:nvPr>
        </p:nvSpPr>
        <p:spPr>
          <a:xfrm>
            <a:off x="838200" y="6356350"/>
            <a:ext cx="2743200" cy="365125"/>
          </a:xfrm>
          <a:prstGeom prst="rect">
            <a:avLst/>
          </a:prstGeom>
        </p:spPr>
        <p:txBody>
          <a:bodyPr/>
          <a:lstStyle/>
          <a:p>
            <a:fld id="{EDE16505-5D48-4DAC-A062-4C566C7A7439}" type="datetimeFigureOut">
              <a:rPr lang="en-US" smtClean="0"/>
              <a:t>8/29/2025</a:t>
            </a:fld>
            <a:endParaRPr lang="en-US"/>
          </a:p>
        </p:txBody>
      </p:sp>
      <p:sp>
        <p:nvSpPr>
          <p:cNvPr id="6" name="Footer Placeholder 5">
            <a:extLst>
              <a:ext uri="{FF2B5EF4-FFF2-40B4-BE49-F238E27FC236}">
                <a16:creationId xmlns:a16="http://schemas.microsoft.com/office/drawing/2014/main" id="{E979366E-D6B9-38CD-8C0E-A416BE144E1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9B992A4-93EE-7382-7D7C-C72873A50757}"/>
              </a:ext>
            </a:extLst>
          </p:cNvPr>
          <p:cNvSpPr>
            <a:spLocks noGrp="1"/>
          </p:cNvSpPr>
          <p:nvPr>
            <p:ph type="sldNum" sz="quarter" idx="12"/>
          </p:nvPr>
        </p:nvSpPr>
        <p:spPr>
          <a:xfrm>
            <a:off x="8610600" y="6356350"/>
            <a:ext cx="2743200" cy="365125"/>
          </a:xfrm>
          <a:prstGeom prst="rect">
            <a:avLst/>
          </a:prstGeom>
        </p:spPr>
        <p:txBody>
          <a:bodyPr/>
          <a:lstStyle/>
          <a:p>
            <a:fld id="{BF6E19B8-5DFA-459A-83AF-496F7B0F1ADC}" type="slidenum">
              <a:rPr lang="en-US" smtClean="0"/>
              <a:t>‹#›</a:t>
            </a:fld>
            <a:endParaRPr lang="en-US"/>
          </a:p>
        </p:txBody>
      </p:sp>
    </p:spTree>
    <p:extLst>
      <p:ext uri="{BB962C8B-B14F-4D97-AF65-F5344CB8AC3E}">
        <p14:creationId xmlns:p14="http://schemas.microsoft.com/office/powerpoint/2010/main" val="33620455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B2FA5-D92B-2897-E277-F159523C8FF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BF1E864-9614-C5A7-DFBF-EC92AF60F7C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80124132-E5A7-6DE1-203E-78AF3D554CB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760C0D9-8694-FB47-CBA9-EA371BF08A9F}"/>
              </a:ext>
            </a:extLst>
          </p:cNvPr>
          <p:cNvSpPr>
            <a:spLocks noGrp="1"/>
          </p:cNvSpPr>
          <p:nvPr>
            <p:ph type="dt" sz="half" idx="10"/>
          </p:nvPr>
        </p:nvSpPr>
        <p:spPr>
          <a:xfrm>
            <a:off x="838200" y="6356350"/>
            <a:ext cx="2743200" cy="365125"/>
          </a:xfrm>
          <a:prstGeom prst="rect">
            <a:avLst/>
          </a:prstGeom>
        </p:spPr>
        <p:txBody>
          <a:bodyPr/>
          <a:lstStyle/>
          <a:p>
            <a:fld id="{EDE16505-5D48-4DAC-A062-4C566C7A7439}" type="datetimeFigureOut">
              <a:rPr lang="en-US" smtClean="0"/>
              <a:t>8/29/2025</a:t>
            </a:fld>
            <a:endParaRPr lang="en-US"/>
          </a:p>
        </p:txBody>
      </p:sp>
      <p:sp>
        <p:nvSpPr>
          <p:cNvPr id="6" name="Footer Placeholder 5">
            <a:extLst>
              <a:ext uri="{FF2B5EF4-FFF2-40B4-BE49-F238E27FC236}">
                <a16:creationId xmlns:a16="http://schemas.microsoft.com/office/drawing/2014/main" id="{5249BE93-6E08-A738-37B1-8F05943A53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91BE364-8469-F0AB-8BD6-89D942E4C847}"/>
              </a:ext>
            </a:extLst>
          </p:cNvPr>
          <p:cNvSpPr>
            <a:spLocks noGrp="1"/>
          </p:cNvSpPr>
          <p:nvPr>
            <p:ph type="sldNum" sz="quarter" idx="12"/>
          </p:nvPr>
        </p:nvSpPr>
        <p:spPr>
          <a:xfrm>
            <a:off x="8610600" y="6356350"/>
            <a:ext cx="2743200" cy="365125"/>
          </a:xfrm>
          <a:prstGeom prst="rect">
            <a:avLst/>
          </a:prstGeom>
        </p:spPr>
        <p:txBody>
          <a:bodyPr/>
          <a:lstStyle/>
          <a:p>
            <a:fld id="{BF6E19B8-5DFA-459A-83AF-496F7B0F1ADC}" type="slidenum">
              <a:rPr lang="en-US" smtClean="0"/>
              <a:t>‹#›</a:t>
            </a:fld>
            <a:endParaRPr lang="en-US"/>
          </a:p>
        </p:txBody>
      </p:sp>
    </p:spTree>
    <p:extLst>
      <p:ext uri="{BB962C8B-B14F-4D97-AF65-F5344CB8AC3E}">
        <p14:creationId xmlns:p14="http://schemas.microsoft.com/office/powerpoint/2010/main" val="15373413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69509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3" Type="http://schemas.openxmlformats.org/officeDocument/2006/relationships/image" Target="../media/image9.svg"/><Relationship Id="rId7" Type="http://schemas.openxmlformats.org/officeDocument/2006/relationships/image" Target="../media/image38.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9.svg"/><Relationship Id="rId7" Type="http://schemas.openxmlformats.org/officeDocument/2006/relationships/diagramQuickStyle" Target="../diagrams/quickStyle1.xml"/><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2.png"/><Relationship Id="rId9" Type="http://schemas.microsoft.com/office/2007/relationships/diagramDrawing" Target="../diagrams/drawing1.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32.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png"/><Relationship Id="rId7" Type="http://schemas.openxmlformats.org/officeDocument/2006/relationships/diagramColors" Target="../diagrams/colors2.xm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9.sv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47.png"/><Relationship Id="rId4" Type="http://schemas.openxmlformats.org/officeDocument/2006/relationships/image" Target="../media/image46.png"/></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9.sv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50.jpeg"/><Relationship Id="rId4" Type="http://schemas.openxmlformats.org/officeDocument/2006/relationships/image" Target="../media/image49.png"/></Relationships>
</file>

<file path=ppt/slides/_rels/slide3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52.pn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3.png"/><Relationship Id="rId1" Type="http://schemas.openxmlformats.org/officeDocument/2006/relationships/slideLayout" Target="../slideLayouts/slideLayout1.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54.png"/></Relationships>
</file>

<file path=ppt/slides/_rels/slide3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58.png"/></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59.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60.png"/><Relationship Id="rId5" Type="http://schemas.openxmlformats.org/officeDocument/2006/relationships/image" Target="../media/image11.png"/><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61.png"/></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62.png"/></Relationships>
</file>

<file path=ppt/slides/_rels/slide43.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9.svg"/></Relationships>
</file>

<file path=ppt/slides/_rels/slide9.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AB31253-9256-61AF-450D-C0DB10214DF0}"/>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 t="4445" r="1727"/>
          <a:stretch/>
        </p:blipFill>
        <p:spPr>
          <a:xfrm>
            <a:off x="-1" y="0"/>
            <a:ext cx="3941379" cy="6858000"/>
          </a:xfrm>
          <a:prstGeom prst="rect">
            <a:avLst/>
          </a:prstGeom>
        </p:spPr>
      </p:pic>
      <p:pic>
        <p:nvPicPr>
          <p:cNvPr id="7" name="Picture 6">
            <a:extLst>
              <a:ext uri="{FF2B5EF4-FFF2-40B4-BE49-F238E27FC236}">
                <a16:creationId xmlns:a16="http://schemas.microsoft.com/office/drawing/2014/main" id="{EFD2C696-D43E-EA37-E2A0-6154A05194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621" y="4403688"/>
            <a:ext cx="2161248" cy="2309591"/>
          </a:xfrm>
          <a:prstGeom prst="rect">
            <a:avLst/>
          </a:prstGeom>
        </p:spPr>
      </p:pic>
      <p:sp>
        <p:nvSpPr>
          <p:cNvPr id="2" name="TextBox 1">
            <a:extLst>
              <a:ext uri="{FF2B5EF4-FFF2-40B4-BE49-F238E27FC236}">
                <a16:creationId xmlns:a16="http://schemas.microsoft.com/office/drawing/2014/main" id="{7D383557-251B-6F24-C04B-F94FB2E4B6E7}"/>
              </a:ext>
            </a:extLst>
          </p:cNvPr>
          <p:cNvSpPr txBox="1"/>
          <p:nvPr/>
        </p:nvSpPr>
        <p:spPr>
          <a:xfrm>
            <a:off x="3941378" y="435873"/>
            <a:ext cx="6831998" cy="1477328"/>
          </a:xfrm>
          <a:prstGeom prst="rect">
            <a:avLst/>
          </a:prstGeom>
          <a:noFill/>
        </p:spPr>
        <p:txBody>
          <a:bodyPr wrap="none" rtlCol="0">
            <a:spAutoFit/>
          </a:bodyPr>
          <a:lstStyle/>
          <a:p>
            <a:r>
              <a:rPr lang="en-US" b="1" dirty="0"/>
              <a:t>Perched Culvert Structural, Maintenance, Environmental Issues</a:t>
            </a:r>
          </a:p>
          <a:p>
            <a:endParaRPr lang="en-US" b="1" dirty="0"/>
          </a:p>
          <a:p>
            <a:pPr algn="ctr"/>
            <a:r>
              <a:rPr lang="en-US" b="1" i="1" dirty="0"/>
              <a:t>Southeast Aquatic Resource Partnership (SARP)</a:t>
            </a:r>
            <a:endParaRPr lang="en-US" i="1" dirty="0"/>
          </a:p>
          <a:p>
            <a:endParaRPr lang="en-US" i="1" dirty="0"/>
          </a:p>
          <a:p>
            <a:endParaRPr lang="en-US" dirty="0"/>
          </a:p>
        </p:txBody>
      </p:sp>
      <p:pic>
        <p:nvPicPr>
          <p:cNvPr id="4" name="Picture 3">
            <a:extLst>
              <a:ext uri="{FF2B5EF4-FFF2-40B4-BE49-F238E27FC236}">
                <a16:creationId xmlns:a16="http://schemas.microsoft.com/office/drawing/2014/main" id="{B5196087-EDB7-6D97-7C40-6B2674D0E623}"/>
              </a:ext>
            </a:extLst>
          </p:cNvPr>
          <p:cNvPicPr>
            <a:picLocks noChangeAspect="1"/>
          </p:cNvPicPr>
          <p:nvPr/>
        </p:nvPicPr>
        <p:blipFill>
          <a:blip r:embed="rId4"/>
          <a:stretch>
            <a:fillRect/>
          </a:stretch>
        </p:blipFill>
        <p:spPr>
          <a:xfrm>
            <a:off x="3822762" y="1667417"/>
            <a:ext cx="5031775" cy="18847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51C481B9-8B13-CE88-EBA4-838CF53B8D97}"/>
              </a:ext>
            </a:extLst>
          </p:cNvPr>
          <p:cNvPicPr>
            <a:picLocks noChangeAspect="1"/>
          </p:cNvPicPr>
          <p:nvPr/>
        </p:nvPicPr>
        <p:blipFill>
          <a:blip r:embed="rId5"/>
          <a:stretch>
            <a:fillRect/>
          </a:stretch>
        </p:blipFill>
        <p:spPr>
          <a:xfrm>
            <a:off x="5471431" y="4045021"/>
            <a:ext cx="5025929" cy="18847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a:extLst>
              <a:ext uri="{FF2B5EF4-FFF2-40B4-BE49-F238E27FC236}">
                <a16:creationId xmlns:a16="http://schemas.microsoft.com/office/drawing/2014/main" id="{D09DC3ED-008A-DEA1-1A6A-51C0D3CC6EF1}"/>
              </a:ext>
            </a:extLst>
          </p:cNvPr>
          <p:cNvSpPr txBox="1"/>
          <p:nvPr/>
        </p:nvSpPr>
        <p:spPr>
          <a:xfrm>
            <a:off x="7246276" y="6237461"/>
            <a:ext cx="1542538" cy="369332"/>
          </a:xfrm>
          <a:prstGeom prst="rect">
            <a:avLst/>
          </a:prstGeom>
          <a:noFill/>
        </p:spPr>
        <p:txBody>
          <a:bodyPr wrap="none" rtlCol="0">
            <a:spAutoFit/>
          </a:bodyPr>
          <a:lstStyle/>
          <a:p>
            <a:r>
              <a:rPr lang="en-US" b="1" dirty="0"/>
              <a:t>Nathan Click</a:t>
            </a:r>
          </a:p>
        </p:txBody>
      </p:sp>
    </p:spTree>
    <p:extLst>
      <p:ext uri="{BB962C8B-B14F-4D97-AF65-F5344CB8AC3E}">
        <p14:creationId xmlns:p14="http://schemas.microsoft.com/office/powerpoint/2010/main" val="15486223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EBCA3B-3E9A-0103-441D-52356DD57B94}"/>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1DD5F75D-E8E4-B92A-2BED-970D3313394E}"/>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 t="4445" r="1727"/>
          <a:stretch/>
        </p:blipFill>
        <p:spPr>
          <a:xfrm>
            <a:off x="-1" y="0"/>
            <a:ext cx="3941379" cy="6858000"/>
          </a:xfrm>
          <a:prstGeom prst="rect">
            <a:avLst/>
          </a:prstGeom>
        </p:spPr>
      </p:pic>
      <p:pic>
        <p:nvPicPr>
          <p:cNvPr id="7" name="Picture 6">
            <a:extLst>
              <a:ext uri="{FF2B5EF4-FFF2-40B4-BE49-F238E27FC236}">
                <a16:creationId xmlns:a16="http://schemas.microsoft.com/office/drawing/2014/main" id="{A4872E91-602A-D737-8A12-D1C044E37C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621" y="4403688"/>
            <a:ext cx="2161248" cy="2309591"/>
          </a:xfrm>
          <a:prstGeom prst="rect">
            <a:avLst/>
          </a:prstGeom>
        </p:spPr>
      </p:pic>
      <p:sp>
        <p:nvSpPr>
          <p:cNvPr id="2" name="TextBox 1">
            <a:extLst>
              <a:ext uri="{FF2B5EF4-FFF2-40B4-BE49-F238E27FC236}">
                <a16:creationId xmlns:a16="http://schemas.microsoft.com/office/drawing/2014/main" id="{08953F05-32F3-98A5-38A1-7CFE1BD79555}"/>
              </a:ext>
            </a:extLst>
          </p:cNvPr>
          <p:cNvSpPr txBox="1"/>
          <p:nvPr/>
        </p:nvSpPr>
        <p:spPr>
          <a:xfrm>
            <a:off x="2936071" y="2129494"/>
            <a:ext cx="2757293" cy="1754326"/>
          </a:xfrm>
          <a:prstGeom prst="rect">
            <a:avLst/>
          </a:prstGeom>
          <a:noFill/>
        </p:spPr>
        <p:txBody>
          <a:bodyPr wrap="none" rtlCol="0">
            <a:spAutoFit/>
          </a:bodyPr>
          <a:lstStyle/>
          <a:p>
            <a:r>
              <a:rPr lang="en-US" b="1" dirty="0"/>
              <a:t>Prioritization Framework</a:t>
            </a:r>
            <a:endParaRPr lang="en-US" dirty="0"/>
          </a:p>
          <a:p>
            <a:endParaRPr lang="en-US" dirty="0"/>
          </a:p>
          <a:p>
            <a:r>
              <a:rPr lang="en-US" dirty="0"/>
              <a:t>Assessing structures in </a:t>
            </a:r>
            <a:br>
              <a:rPr lang="en-US" dirty="0"/>
            </a:br>
            <a:r>
              <a:rPr lang="en-US" dirty="0"/>
              <a:t>mapped areas to identify</a:t>
            </a:r>
            <a:br>
              <a:rPr lang="en-US" dirty="0"/>
            </a:br>
            <a:r>
              <a:rPr lang="en-US" dirty="0"/>
              <a:t>high priority structures</a:t>
            </a:r>
          </a:p>
          <a:p>
            <a:endParaRPr lang="en-US" dirty="0"/>
          </a:p>
        </p:txBody>
      </p:sp>
      <p:pic>
        <p:nvPicPr>
          <p:cNvPr id="6" name="Picture 5">
            <a:extLst>
              <a:ext uri="{FF2B5EF4-FFF2-40B4-BE49-F238E27FC236}">
                <a16:creationId xmlns:a16="http://schemas.microsoft.com/office/drawing/2014/main" id="{153D287C-EBE3-4BA4-5034-782A02D49E7C}"/>
              </a:ext>
            </a:extLst>
          </p:cNvPr>
          <p:cNvPicPr>
            <a:picLocks noChangeAspect="1"/>
          </p:cNvPicPr>
          <p:nvPr/>
        </p:nvPicPr>
        <p:blipFill>
          <a:blip r:embed="rId4"/>
          <a:stretch>
            <a:fillRect/>
          </a:stretch>
        </p:blipFill>
        <p:spPr>
          <a:xfrm>
            <a:off x="6580564" y="480292"/>
            <a:ext cx="5061677" cy="58096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372539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53D2C7-C247-94FC-0F49-365731C2FC0B}"/>
            </a:ext>
          </a:extLst>
        </p:cNvPr>
        <p:cNvGrpSpPr/>
        <p:nvPr/>
      </p:nvGrpSpPr>
      <p:grpSpPr>
        <a:xfrm>
          <a:off x="0" y="0"/>
          <a:ext cx="0" cy="0"/>
          <a:chOff x="0" y="0"/>
          <a:chExt cx="0" cy="0"/>
        </a:xfrm>
      </p:grpSpPr>
      <p:grpSp>
        <p:nvGrpSpPr>
          <p:cNvPr id="9" name="Group 8">
            <a:extLst>
              <a:ext uri="{FF2B5EF4-FFF2-40B4-BE49-F238E27FC236}">
                <a16:creationId xmlns:a16="http://schemas.microsoft.com/office/drawing/2014/main" id="{0739877C-E4EA-A729-F9AB-A11069A77F75}"/>
              </a:ext>
            </a:extLst>
          </p:cNvPr>
          <p:cNvGrpSpPr/>
          <p:nvPr/>
        </p:nvGrpSpPr>
        <p:grpSpPr>
          <a:xfrm>
            <a:off x="1" y="5570375"/>
            <a:ext cx="1788198" cy="1470403"/>
            <a:chOff x="0" y="5245453"/>
            <a:chExt cx="2179383" cy="1795326"/>
          </a:xfrm>
        </p:grpSpPr>
        <p:pic>
          <p:nvPicPr>
            <p:cNvPr id="6" name="Picture 5">
              <a:extLst>
                <a:ext uri="{FF2B5EF4-FFF2-40B4-BE49-F238E27FC236}">
                  <a16:creationId xmlns:a16="http://schemas.microsoft.com/office/drawing/2014/main" id="{37B78232-B75F-9C12-2F97-59F65DBD97F6}"/>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3017" r="3189" b="10450"/>
            <a:stretch/>
          </p:blipFill>
          <p:spPr>
            <a:xfrm rot="10800000">
              <a:off x="0" y="5696607"/>
              <a:ext cx="1424895" cy="1344172"/>
            </a:xfrm>
            <a:prstGeom prst="rect">
              <a:avLst/>
            </a:prstGeom>
            <a:noFill/>
          </p:spPr>
        </p:pic>
        <p:pic>
          <p:nvPicPr>
            <p:cNvPr id="8" name="Picture 7">
              <a:extLst>
                <a:ext uri="{FF2B5EF4-FFF2-40B4-BE49-F238E27FC236}">
                  <a16:creationId xmlns:a16="http://schemas.microsoft.com/office/drawing/2014/main" id="{7DCEDF25-742E-69A3-ECFA-81B196B748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409" y="5245453"/>
              <a:ext cx="1508974" cy="1612547"/>
            </a:xfrm>
            <a:prstGeom prst="rect">
              <a:avLst/>
            </a:prstGeom>
          </p:spPr>
        </p:pic>
      </p:grpSp>
      <p:sp>
        <p:nvSpPr>
          <p:cNvPr id="3" name="TextBox 2">
            <a:extLst>
              <a:ext uri="{FF2B5EF4-FFF2-40B4-BE49-F238E27FC236}">
                <a16:creationId xmlns:a16="http://schemas.microsoft.com/office/drawing/2014/main" id="{18959D71-3B99-D30F-164F-5C4D3CE01E54}"/>
              </a:ext>
            </a:extLst>
          </p:cNvPr>
          <p:cNvSpPr txBox="1"/>
          <p:nvPr/>
        </p:nvSpPr>
        <p:spPr>
          <a:xfrm>
            <a:off x="5315581" y="375423"/>
            <a:ext cx="1812356" cy="369332"/>
          </a:xfrm>
          <a:prstGeom prst="rect">
            <a:avLst/>
          </a:prstGeom>
          <a:noFill/>
        </p:spPr>
        <p:txBody>
          <a:bodyPr wrap="none" rtlCol="0">
            <a:spAutoFit/>
          </a:bodyPr>
          <a:lstStyle/>
          <a:p>
            <a:r>
              <a:rPr lang="en-US" b="1" dirty="0"/>
              <a:t>Collecting Data</a:t>
            </a:r>
          </a:p>
        </p:txBody>
      </p:sp>
      <p:pic>
        <p:nvPicPr>
          <p:cNvPr id="4" name="Picture 3">
            <a:extLst>
              <a:ext uri="{FF2B5EF4-FFF2-40B4-BE49-F238E27FC236}">
                <a16:creationId xmlns:a16="http://schemas.microsoft.com/office/drawing/2014/main" id="{E25B207E-C701-3191-3512-AD5360356A80}"/>
              </a:ext>
            </a:extLst>
          </p:cNvPr>
          <p:cNvPicPr>
            <a:picLocks noChangeAspect="1"/>
          </p:cNvPicPr>
          <p:nvPr/>
        </p:nvPicPr>
        <p:blipFill>
          <a:blip r:embed="rId4"/>
          <a:stretch>
            <a:fillRect/>
          </a:stretch>
        </p:blipFill>
        <p:spPr>
          <a:xfrm>
            <a:off x="2160711" y="1036362"/>
            <a:ext cx="4061048" cy="53323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63AFFBC8-B1F3-43A4-3069-3C4B7FDFD1D7}"/>
              </a:ext>
            </a:extLst>
          </p:cNvPr>
          <p:cNvPicPr>
            <a:picLocks noChangeAspect="1"/>
          </p:cNvPicPr>
          <p:nvPr/>
        </p:nvPicPr>
        <p:blipFill>
          <a:blip r:embed="rId5"/>
          <a:stretch>
            <a:fillRect/>
          </a:stretch>
        </p:blipFill>
        <p:spPr>
          <a:xfrm>
            <a:off x="6704249" y="1036362"/>
            <a:ext cx="3912339" cy="53323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247690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FEA9B0-9855-19CD-8748-2DE8B662298B}"/>
            </a:ext>
          </a:extLst>
        </p:cNvPr>
        <p:cNvGrpSpPr/>
        <p:nvPr/>
      </p:nvGrpSpPr>
      <p:grpSpPr>
        <a:xfrm>
          <a:off x="0" y="0"/>
          <a:ext cx="0" cy="0"/>
          <a:chOff x="0" y="0"/>
          <a:chExt cx="0" cy="0"/>
        </a:xfrm>
      </p:grpSpPr>
      <p:pic>
        <p:nvPicPr>
          <p:cNvPr id="5" name="Graphic 4">
            <a:extLst>
              <a:ext uri="{FF2B5EF4-FFF2-40B4-BE49-F238E27FC236}">
                <a16:creationId xmlns:a16="http://schemas.microsoft.com/office/drawing/2014/main" id="{D4F81C62-EADC-61A9-1056-816F18ED84FE}"/>
              </a:ext>
            </a:extLst>
          </p:cNvPr>
          <p:cNvPicPr>
            <a:picLocks noChangeAspect="1"/>
          </p:cNvPicPr>
          <p:nvPr/>
        </p:nvPicPr>
        <p:blipFill>
          <a:blip r:embed="rId2">
            <a:extLst>
              <a:ext uri="{96DAC541-7B7A-43D3-8B79-37D633B846F1}">
                <asvg:svgBlip xmlns:asvg="http://schemas.microsoft.com/office/drawing/2016/SVG/main" r:embed="rId3"/>
              </a:ext>
            </a:extLst>
          </a:blip>
          <a:srcRect t="85211"/>
          <a:stretch/>
        </p:blipFill>
        <p:spPr>
          <a:xfrm>
            <a:off x="0" y="5843752"/>
            <a:ext cx="12192000" cy="1014248"/>
          </a:xfrm>
          <a:prstGeom prst="rect">
            <a:avLst/>
          </a:prstGeom>
        </p:spPr>
      </p:pic>
      <p:pic>
        <p:nvPicPr>
          <p:cNvPr id="6" name="Picture 5">
            <a:extLst>
              <a:ext uri="{FF2B5EF4-FFF2-40B4-BE49-F238E27FC236}">
                <a16:creationId xmlns:a16="http://schemas.microsoft.com/office/drawing/2014/main" id="{3DFAFF15-B8D0-487C-E532-B3998041E4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03150" y="5328746"/>
            <a:ext cx="1315277" cy="1405555"/>
          </a:xfrm>
          <a:prstGeom prst="rect">
            <a:avLst/>
          </a:prstGeom>
        </p:spPr>
      </p:pic>
      <p:sp>
        <p:nvSpPr>
          <p:cNvPr id="4" name="TextBox 3">
            <a:extLst>
              <a:ext uri="{FF2B5EF4-FFF2-40B4-BE49-F238E27FC236}">
                <a16:creationId xmlns:a16="http://schemas.microsoft.com/office/drawing/2014/main" id="{FC549CB6-6896-E2EB-9810-DB6629D8B168}"/>
              </a:ext>
            </a:extLst>
          </p:cNvPr>
          <p:cNvSpPr txBox="1"/>
          <p:nvPr/>
        </p:nvSpPr>
        <p:spPr>
          <a:xfrm>
            <a:off x="4938026" y="147533"/>
            <a:ext cx="1812356" cy="369332"/>
          </a:xfrm>
          <a:prstGeom prst="rect">
            <a:avLst/>
          </a:prstGeom>
          <a:noFill/>
        </p:spPr>
        <p:txBody>
          <a:bodyPr wrap="none" rtlCol="0">
            <a:spAutoFit/>
          </a:bodyPr>
          <a:lstStyle/>
          <a:p>
            <a:r>
              <a:rPr lang="en-US" b="1" dirty="0"/>
              <a:t>Collecting Data</a:t>
            </a:r>
          </a:p>
        </p:txBody>
      </p:sp>
      <p:pic>
        <p:nvPicPr>
          <p:cNvPr id="7" name="Picture 6">
            <a:extLst>
              <a:ext uri="{FF2B5EF4-FFF2-40B4-BE49-F238E27FC236}">
                <a16:creationId xmlns:a16="http://schemas.microsoft.com/office/drawing/2014/main" id="{DB639FC0-82E7-A7CC-19F1-B4C79E211059}"/>
              </a:ext>
            </a:extLst>
          </p:cNvPr>
          <p:cNvPicPr>
            <a:picLocks noChangeAspect="1"/>
          </p:cNvPicPr>
          <p:nvPr/>
        </p:nvPicPr>
        <p:blipFill>
          <a:blip r:embed="rId5"/>
          <a:stretch>
            <a:fillRect/>
          </a:stretch>
        </p:blipFill>
        <p:spPr>
          <a:xfrm>
            <a:off x="1855299" y="774368"/>
            <a:ext cx="7977810" cy="51705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444266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DCA74A-20F0-FCB0-3C04-3C38D41DA40A}"/>
            </a:ext>
          </a:extLst>
        </p:cNvPr>
        <p:cNvGrpSpPr/>
        <p:nvPr/>
      </p:nvGrpSpPr>
      <p:grpSpPr>
        <a:xfrm>
          <a:off x="0" y="0"/>
          <a:ext cx="0" cy="0"/>
          <a:chOff x="0" y="0"/>
          <a:chExt cx="0" cy="0"/>
        </a:xfrm>
      </p:grpSpPr>
      <p:pic>
        <p:nvPicPr>
          <p:cNvPr id="5" name="Graphic 4">
            <a:extLst>
              <a:ext uri="{FF2B5EF4-FFF2-40B4-BE49-F238E27FC236}">
                <a16:creationId xmlns:a16="http://schemas.microsoft.com/office/drawing/2014/main" id="{49480864-72BA-49C6-2F9E-93F038F67B0E}"/>
              </a:ext>
            </a:extLst>
          </p:cNvPr>
          <p:cNvPicPr>
            <a:picLocks noChangeAspect="1"/>
          </p:cNvPicPr>
          <p:nvPr/>
        </p:nvPicPr>
        <p:blipFill>
          <a:blip r:embed="rId2">
            <a:extLst>
              <a:ext uri="{96DAC541-7B7A-43D3-8B79-37D633B846F1}">
                <asvg:svgBlip xmlns:asvg="http://schemas.microsoft.com/office/drawing/2016/SVG/main" r:embed="rId3"/>
              </a:ext>
            </a:extLst>
          </a:blip>
          <a:srcRect t="85211"/>
          <a:stretch/>
        </p:blipFill>
        <p:spPr>
          <a:xfrm>
            <a:off x="0" y="5843752"/>
            <a:ext cx="12192000" cy="1014248"/>
          </a:xfrm>
          <a:prstGeom prst="rect">
            <a:avLst/>
          </a:prstGeom>
        </p:spPr>
      </p:pic>
      <p:pic>
        <p:nvPicPr>
          <p:cNvPr id="6" name="Picture 5">
            <a:extLst>
              <a:ext uri="{FF2B5EF4-FFF2-40B4-BE49-F238E27FC236}">
                <a16:creationId xmlns:a16="http://schemas.microsoft.com/office/drawing/2014/main" id="{ABB3B3DC-BF07-B813-1470-0BBB630FB3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03150" y="5328746"/>
            <a:ext cx="1315277" cy="1405555"/>
          </a:xfrm>
          <a:prstGeom prst="rect">
            <a:avLst/>
          </a:prstGeom>
        </p:spPr>
      </p:pic>
      <p:sp>
        <p:nvSpPr>
          <p:cNvPr id="4" name="TextBox 3">
            <a:extLst>
              <a:ext uri="{FF2B5EF4-FFF2-40B4-BE49-F238E27FC236}">
                <a16:creationId xmlns:a16="http://schemas.microsoft.com/office/drawing/2014/main" id="{F8B57F24-CA00-4D3D-1ACB-25021FB2A877}"/>
              </a:ext>
            </a:extLst>
          </p:cNvPr>
          <p:cNvSpPr txBox="1"/>
          <p:nvPr/>
        </p:nvSpPr>
        <p:spPr>
          <a:xfrm>
            <a:off x="5052311" y="147533"/>
            <a:ext cx="1812356" cy="369332"/>
          </a:xfrm>
          <a:prstGeom prst="rect">
            <a:avLst/>
          </a:prstGeom>
          <a:noFill/>
        </p:spPr>
        <p:txBody>
          <a:bodyPr wrap="none" rtlCol="0">
            <a:spAutoFit/>
          </a:bodyPr>
          <a:lstStyle/>
          <a:p>
            <a:r>
              <a:rPr lang="en-US" b="1" dirty="0"/>
              <a:t>Collecting Data</a:t>
            </a:r>
          </a:p>
        </p:txBody>
      </p:sp>
      <p:pic>
        <p:nvPicPr>
          <p:cNvPr id="3" name="Picture 2">
            <a:extLst>
              <a:ext uri="{FF2B5EF4-FFF2-40B4-BE49-F238E27FC236}">
                <a16:creationId xmlns:a16="http://schemas.microsoft.com/office/drawing/2014/main" id="{01E3B6F5-5339-0821-30D2-07940BD3215F}"/>
              </a:ext>
            </a:extLst>
          </p:cNvPr>
          <p:cNvPicPr>
            <a:picLocks noChangeAspect="1"/>
          </p:cNvPicPr>
          <p:nvPr/>
        </p:nvPicPr>
        <p:blipFill>
          <a:blip r:embed="rId5"/>
          <a:stretch>
            <a:fillRect/>
          </a:stretch>
        </p:blipFill>
        <p:spPr>
          <a:xfrm>
            <a:off x="1969413" y="615748"/>
            <a:ext cx="7978152" cy="53187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471723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C47844-DDB3-A726-2941-61D0E48AD27D}"/>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FAEE1859-B89B-2327-83B0-CEF5BECF2EED}"/>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 t="4445" r="1727"/>
          <a:stretch/>
        </p:blipFill>
        <p:spPr>
          <a:xfrm>
            <a:off x="-1" y="0"/>
            <a:ext cx="3941379" cy="6858000"/>
          </a:xfrm>
          <a:prstGeom prst="rect">
            <a:avLst/>
          </a:prstGeom>
        </p:spPr>
      </p:pic>
      <p:pic>
        <p:nvPicPr>
          <p:cNvPr id="7" name="Picture 6">
            <a:extLst>
              <a:ext uri="{FF2B5EF4-FFF2-40B4-BE49-F238E27FC236}">
                <a16:creationId xmlns:a16="http://schemas.microsoft.com/office/drawing/2014/main" id="{6067897E-1653-57C0-0D82-887962D7B1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621" y="4403688"/>
            <a:ext cx="2161248" cy="2309591"/>
          </a:xfrm>
          <a:prstGeom prst="rect">
            <a:avLst/>
          </a:prstGeom>
        </p:spPr>
      </p:pic>
      <p:sp>
        <p:nvSpPr>
          <p:cNvPr id="2" name="TextBox 1">
            <a:extLst>
              <a:ext uri="{FF2B5EF4-FFF2-40B4-BE49-F238E27FC236}">
                <a16:creationId xmlns:a16="http://schemas.microsoft.com/office/drawing/2014/main" id="{C912DA91-E7A6-E903-FC6D-5F8985F3A5FC}"/>
              </a:ext>
            </a:extLst>
          </p:cNvPr>
          <p:cNvSpPr txBox="1"/>
          <p:nvPr/>
        </p:nvSpPr>
        <p:spPr>
          <a:xfrm>
            <a:off x="3046602" y="2820988"/>
            <a:ext cx="1316386" cy="1200329"/>
          </a:xfrm>
          <a:prstGeom prst="rect">
            <a:avLst/>
          </a:prstGeom>
          <a:noFill/>
        </p:spPr>
        <p:txBody>
          <a:bodyPr wrap="none" rtlCol="0">
            <a:spAutoFit/>
          </a:bodyPr>
          <a:lstStyle/>
          <a:p>
            <a:r>
              <a:rPr lang="en-US" b="1" dirty="0"/>
              <a:t>Collecting </a:t>
            </a:r>
          </a:p>
          <a:p>
            <a:pPr algn="ctr"/>
            <a:r>
              <a:rPr lang="en-US" b="1" dirty="0"/>
              <a:t>Data</a:t>
            </a:r>
            <a:endParaRPr lang="en-US" dirty="0"/>
          </a:p>
          <a:p>
            <a:endParaRPr lang="en-US" dirty="0"/>
          </a:p>
          <a:p>
            <a:endParaRPr lang="en-US" dirty="0"/>
          </a:p>
        </p:txBody>
      </p:sp>
      <p:pic>
        <p:nvPicPr>
          <p:cNvPr id="4" name="Picture 3">
            <a:extLst>
              <a:ext uri="{FF2B5EF4-FFF2-40B4-BE49-F238E27FC236}">
                <a16:creationId xmlns:a16="http://schemas.microsoft.com/office/drawing/2014/main" id="{716F2AEB-C3DE-B0CF-1D28-55EEB2F81C17}"/>
              </a:ext>
            </a:extLst>
          </p:cNvPr>
          <p:cNvPicPr>
            <a:picLocks noChangeAspect="1"/>
          </p:cNvPicPr>
          <p:nvPr/>
        </p:nvPicPr>
        <p:blipFill>
          <a:blip r:embed="rId4"/>
          <a:stretch>
            <a:fillRect/>
          </a:stretch>
        </p:blipFill>
        <p:spPr>
          <a:xfrm>
            <a:off x="5342941" y="129028"/>
            <a:ext cx="5121084" cy="65842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819152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160763-E12D-AF5C-A01A-E5081B501812}"/>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00C713D3-1FB8-E304-3D04-06BF8BB9E6B6}"/>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 t="4445" r="1727"/>
          <a:stretch/>
        </p:blipFill>
        <p:spPr>
          <a:xfrm rot="10800000">
            <a:off x="10163502" y="0"/>
            <a:ext cx="2028497" cy="6858000"/>
          </a:xfrm>
          <a:prstGeom prst="rect">
            <a:avLst/>
          </a:prstGeom>
        </p:spPr>
      </p:pic>
      <p:pic>
        <p:nvPicPr>
          <p:cNvPr id="6" name="Picture 5">
            <a:extLst>
              <a:ext uri="{FF2B5EF4-FFF2-40B4-BE49-F238E27FC236}">
                <a16:creationId xmlns:a16="http://schemas.microsoft.com/office/drawing/2014/main" id="{537CC353-6DEB-69E7-BB7F-EAD99E2167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71618" y="5276194"/>
            <a:ext cx="1315277" cy="1405555"/>
          </a:xfrm>
          <a:prstGeom prst="rect">
            <a:avLst/>
          </a:prstGeom>
        </p:spPr>
      </p:pic>
      <p:sp>
        <p:nvSpPr>
          <p:cNvPr id="2" name="TextBox 1">
            <a:extLst>
              <a:ext uri="{FF2B5EF4-FFF2-40B4-BE49-F238E27FC236}">
                <a16:creationId xmlns:a16="http://schemas.microsoft.com/office/drawing/2014/main" id="{60B3D48F-B05D-9203-2E0F-B68C60D401D4}"/>
              </a:ext>
            </a:extLst>
          </p:cNvPr>
          <p:cNvSpPr txBox="1"/>
          <p:nvPr/>
        </p:nvSpPr>
        <p:spPr>
          <a:xfrm>
            <a:off x="4486071" y="323273"/>
            <a:ext cx="1812356" cy="369332"/>
          </a:xfrm>
          <a:prstGeom prst="rect">
            <a:avLst/>
          </a:prstGeom>
          <a:noFill/>
        </p:spPr>
        <p:txBody>
          <a:bodyPr wrap="none" rtlCol="0">
            <a:spAutoFit/>
          </a:bodyPr>
          <a:lstStyle/>
          <a:p>
            <a:pPr algn="ctr"/>
            <a:r>
              <a:rPr lang="en-US" b="1" dirty="0"/>
              <a:t>Collecting Data</a:t>
            </a:r>
            <a:endParaRPr lang="en-US" dirty="0"/>
          </a:p>
        </p:txBody>
      </p:sp>
      <p:pic>
        <p:nvPicPr>
          <p:cNvPr id="14" name="Picture 13">
            <a:extLst>
              <a:ext uri="{FF2B5EF4-FFF2-40B4-BE49-F238E27FC236}">
                <a16:creationId xmlns:a16="http://schemas.microsoft.com/office/drawing/2014/main" id="{2C82EBDB-A58D-9DB7-EA55-750FA56A0E11}"/>
              </a:ext>
            </a:extLst>
          </p:cNvPr>
          <p:cNvPicPr>
            <a:picLocks noChangeAspect="1"/>
          </p:cNvPicPr>
          <p:nvPr/>
        </p:nvPicPr>
        <p:blipFill>
          <a:blip r:embed="rId4"/>
          <a:stretch>
            <a:fillRect/>
          </a:stretch>
        </p:blipFill>
        <p:spPr>
          <a:xfrm>
            <a:off x="684785" y="1745595"/>
            <a:ext cx="4707464" cy="353059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5" name="Picture 14">
            <a:extLst>
              <a:ext uri="{FF2B5EF4-FFF2-40B4-BE49-F238E27FC236}">
                <a16:creationId xmlns:a16="http://schemas.microsoft.com/office/drawing/2014/main" id="{B1A89477-CE42-884F-28CD-ED0D4235E611}"/>
              </a:ext>
            </a:extLst>
          </p:cNvPr>
          <p:cNvPicPr>
            <a:picLocks noChangeAspect="1"/>
          </p:cNvPicPr>
          <p:nvPr/>
        </p:nvPicPr>
        <p:blipFill>
          <a:blip r:embed="rId5"/>
          <a:stretch>
            <a:fillRect/>
          </a:stretch>
        </p:blipFill>
        <p:spPr>
          <a:xfrm>
            <a:off x="6184791" y="1171423"/>
            <a:ext cx="3873607" cy="5086213"/>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38877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C46589-B6EA-30BD-8983-D1C164F950E2}"/>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EE4D7543-F0A1-846A-E612-D79B48648F18}"/>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 t="4445" r="1727"/>
          <a:stretch/>
        </p:blipFill>
        <p:spPr>
          <a:xfrm rot="10800000">
            <a:off x="10163502" y="0"/>
            <a:ext cx="2028497" cy="6858000"/>
          </a:xfrm>
          <a:prstGeom prst="rect">
            <a:avLst/>
          </a:prstGeom>
        </p:spPr>
      </p:pic>
      <p:pic>
        <p:nvPicPr>
          <p:cNvPr id="6" name="Picture 5">
            <a:extLst>
              <a:ext uri="{FF2B5EF4-FFF2-40B4-BE49-F238E27FC236}">
                <a16:creationId xmlns:a16="http://schemas.microsoft.com/office/drawing/2014/main" id="{C02D2D63-8FB4-0A4E-2D23-A829ED4160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71618" y="5276194"/>
            <a:ext cx="1315277" cy="1405555"/>
          </a:xfrm>
          <a:prstGeom prst="rect">
            <a:avLst/>
          </a:prstGeom>
        </p:spPr>
      </p:pic>
      <p:sp>
        <p:nvSpPr>
          <p:cNvPr id="2" name="TextBox 1">
            <a:extLst>
              <a:ext uri="{FF2B5EF4-FFF2-40B4-BE49-F238E27FC236}">
                <a16:creationId xmlns:a16="http://schemas.microsoft.com/office/drawing/2014/main" id="{D0E16797-E5DF-52AB-6EBB-7785F0E08FC6}"/>
              </a:ext>
            </a:extLst>
          </p:cNvPr>
          <p:cNvSpPr txBox="1"/>
          <p:nvPr/>
        </p:nvSpPr>
        <p:spPr>
          <a:xfrm>
            <a:off x="4589458" y="228575"/>
            <a:ext cx="1812356" cy="369332"/>
          </a:xfrm>
          <a:prstGeom prst="rect">
            <a:avLst/>
          </a:prstGeom>
          <a:noFill/>
        </p:spPr>
        <p:txBody>
          <a:bodyPr wrap="none" rtlCol="0">
            <a:spAutoFit/>
          </a:bodyPr>
          <a:lstStyle/>
          <a:p>
            <a:pPr algn="ctr"/>
            <a:r>
              <a:rPr lang="en-US" b="1" dirty="0"/>
              <a:t>Collecting Data</a:t>
            </a:r>
            <a:endParaRPr lang="en-US" dirty="0"/>
          </a:p>
        </p:txBody>
      </p:sp>
      <p:pic>
        <p:nvPicPr>
          <p:cNvPr id="12" name="Picture 11">
            <a:extLst>
              <a:ext uri="{FF2B5EF4-FFF2-40B4-BE49-F238E27FC236}">
                <a16:creationId xmlns:a16="http://schemas.microsoft.com/office/drawing/2014/main" id="{2750A109-9AE9-8307-68BC-395C3957A1C2}"/>
              </a:ext>
            </a:extLst>
          </p:cNvPr>
          <p:cNvPicPr>
            <a:picLocks noChangeAspect="1"/>
          </p:cNvPicPr>
          <p:nvPr/>
        </p:nvPicPr>
        <p:blipFill>
          <a:blip r:embed="rId4"/>
          <a:stretch>
            <a:fillRect/>
          </a:stretch>
        </p:blipFill>
        <p:spPr>
          <a:xfrm>
            <a:off x="244704" y="1754138"/>
            <a:ext cx="4940245" cy="373856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3" name="Picture 2">
            <a:extLst>
              <a:ext uri="{FF2B5EF4-FFF2-40B4-BE49-F238E27FC236}">
                <a16:creationId xmlns:a16="http://schemas.microsoft.com/office/drawing/2014/main" id="{19FAED61-2A7B-E774-EDCC-6D211C99EF61}"/>
              </a:ext>
            </a:extLst>
          </p:cNvPr>
          <p:cNvPicPr>
            <a:picLocks noChangeAspect="1"/>
          </p:cNvPicPr>
          <p:nvPr/>
        </p:nvPicPr>
        <p:blipFill>
          <a:blip r:embed="rId5"/>
          <a:stretch>
            <a:fillRect/>
          </a:stretch>
        </p:blipFill>
        <p:spPr>
          <a:xfrm>
            <a:off x="5495636" y="1028552"/>
            <a:ext cx="2086667" cy="273988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id="{E4EBDA9C-6B53-820E-BB78-6CC4A5ED97AD}"/>
              </a:ext>
            </a:extLst>
          </p:cNvPr>
          <p:cNvPicPr>
            <a:picLocks noChangeAspect="1"/>
          </p:cNvPicPr>
          <p:nvPr/>
        </p:nvPicPr>
        <p:blipFill>
          <a:blip r:embed="rId6"/>
          <a:stretch>
            <a:fillRect/>
          </a:stretch>
        </p:blipFill>
        <p:spPr>
          <a:xfrm>
            <a:off x="8077166" y="1003691"/>
            <a:ext cx="2028498" cy="276474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FF801B7F-7F65-1710-B70E-C77DF4942564}"/>
              </a:ext>
            </a:extLst>
          </p:cNvPr>
          <p:cNvPicPr>
            <a:picLocks noChangeAspect="1"/>
          </p:cNvPicPr>
          <p:nvPr/>
        </p:nvPicPr>
        <p:blipFill>
          <a:blip r:embed="rId7"/>
          <a:stretch>
            <a:fillRect/>
          </a:stretch>
        </p:blipFill>
        <p:spPr>
          <a:xfrm>
            <a:off x="6881876" y="3865191"/>
            <a:ext cx="2086667" cy="28220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599120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AD696B-BF32-5729-C86C-D1DA9DD2FD04}"/>
            </a:ext>
          </a:extLst>
        </p:cNvPr>
        <p:cNvGrpSpPr/>
        <p:nvPr/>
      </p:nvGrpSpPr>
      <p:grpSpPr>
        <a:xfrm>
          <a:off x="0" y="0"/>
          <a:ext cx="0" cy="0"/>
          <a:chOff x="0" y="0"/>
          <a:chExt cx="0" cy="0"/>
        </a:xfrm>
      </p:grpSpPr>
      <p:pic>
        <p:nvPicPr>
          <p:cNvPr id="5" name="Graphic 4">
            <a:extLst>
              <a:ext uri="{FF2B5EF4-FFF2-40B4-BE49-F238E27FC236}">
                <a16:creationId xmlns:a16="http://schemas.microsoft.com/office/drawing/2014/main" id="{5C2B4FB3-880F-84A4-68FA-21467B41ED17}"/>
              </a:ext>
            </a:extLst>
          </p:cNvPr>
          <p:cNvPicPr>
            <a:picLocks noChangeAspect="1"/>
          </p:cNvPicPr>
          <p:nvPr/>
        </p:nvPicPr>
        <p:blipFill>
          <a:blip r:embed="rId2">
            <a:extLst>
              <a:ext uri="{96DAC541-7B7A-43D3-8B79-37D633B846F1}">
                <asvg:svgBlip xmlns:asvg="http://schemas.microsoft.com/office/drawing/2016/SVG/main" r:embed="rId3"/>
              </a:ext>
            </a:extLst>
          </a:blip>
          <a:srcRect t="85211"/>
          <a:stretch/>
        </p:blipFill>
        <p:spPr>
          <a:xfrm>
            <a:off x="0" y="5843752"/>
            <a:ext cx="12192000" cy="1014248"/>
          </a:xfrm>
          <a:prstGeom prst="rect">
            <a:avLst/>
          </a:prstGeom>
        </p:spPr>
      </p:pic>
      <p:pic>
        <p:nvPicPr>
          <p:cNvPr id="6" name="Picture 5">
            <a:extLst>
              <a:ext uri="{FF2B5EF4-FFF2-40B4-BE49-F238E27FC236}">
                <a16:creationId xmlns:a16="http://schemas.microsoft.com/office/drawing/2014/main" id="{5AFA2BAA-288C-B4B6-0CD7-233CFC6FCE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03150" y="5328746"/>
            <a:ext cx="1315277" cy="1405555"/>
          </a:xfrm>
          <a:prstGeom prst="rect">
            <a:avLst/>
          </a:prstGeom>
        </p:spPr>
      </p:pic>
      <p:sp>
        <p:nvSpPr>
          <p:cNvPr id="4" name="TextBox 3">
            <a:extLst>
              <a:ext uri="{FF2B5EF4-FFF2-40B4-BE49-F238E27FC236}">
                <a16:creationId xmlns:a16="http://schemas.microsoft.com/office/drawing/2014/main" id="{71C965E8-F678-6893-CAFE-144538C9229F}"/>
              </a:ext>
            </a:extLst>
          </p:cNvPr>
          <p:cNvSpPr txBox="1"/>
          <p:nvPr/>
        </p:nvSpPr>
        <p:spPr>
          <a:xfrm>
            <a:off x="4867949" y="193759"/>
            <a:ext cx="215648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Difficult Situations</a:t>
            </a:r>
          </a:p>
        </p:txBody>
      </p:sp>
      <p:pic>
        <p:nvPicPr>
          <p:cNvPr id="7" name="Picture 6">
            <a:extLst>
              <a:ext uri="{FF2B5EF4-FFF2-40B4-BE49-F238E27FC236}">
                <a16:creationId xmlns:a16="http://schemas.microsoft.com/office/drawing/2014/main" id="{DC5F9464-5EBE-2A48-6AC2-80E6479A23CC}"/>
              </a:ext>
            </a:extLst>
          </p:cNvPr>
          <p:cNvPicPr>
            <a:picLocks noChangeAspect="1"/>
          </p:cNvPicPr>
          <p:nvPr/>
        </p:nvPicPr>
        <p:blipFill>
          <a:blip r:embed="rId5"/>
          <a:stretch>
            <a:fillRect/>
          </a:stretch>
        </p:blipFill>
        <p:spPr>
          <a:xfrm>
            <a:off x="2382982" y="637815"/>
            <a:ext cx="7132807" cy="5369443"/>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944680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660EC2-51DD-D609-7FB1-0058539E741C}"/>
            </a:ext>
          </a:extLst>
        </p:cNvPr>
        <p:cNvGrpSpPr/>
        <p:nvPr/>
      </p:nvGrpSpPr>
      <p:grpSpPr>
        <a:xfrm>
          <a:off x="0" y="0"/>
          <a:ext cx="0" cy="0"/>
          <a:chOff x="0" y="0"/>
          <a:chExt cx="0" cy="0"/>
        </a:xfrm>
      </p:grpSpPr>
      <p:pic>
        <p:nvPicPr>
          <p:cNvPr id="5" name="Graphic 4">
            <a:extLst>
              <a:ext uri="{FF2B5EF4-FFF2-40B4-BE49-F238E27FC236}">
                <a16:creationId xmlns:a16="http://schemas.microsoft.com/office/drawing/2014/main" id="{38AF4E97-98B6-903C-CAF6-F42EA8CC6FA6}"/>
              </a:ext>
            </a:extLst>
          </p:cNvPr>
          <p:cNvPicPr>
            <a:picLocks noChangeAspect="1"/>
          </p:cNvPicPr>
          <p:nvPr/>
        </p:nvPicPr>
        <p:blipFill>
          <a:blip r:embed="rId2">
            <a:extLst>
              <a:ext uri="{96DAC541-7B7A-43D3-8B79-37D633B846F1}">
                <asvg:svgBlip xmlns:asvg="http://schemas.microsoft.com/office/drawing/2016/SVG/main" r:embed="rId3"/>
              </a:ext>
            </a:extLst>
          </a:blip>
          <a:srcRect t="85211"/>
          <a:stretch/>
        </p:blipFill>
        <p:spPr>
          <a:xfrm>
            <a:off x="0" y="5843752"/>
            <a:ext cx="12192000" cy="1014248"/>
          </a:xfrm>
          <a:prstGeom prst="rect">
            <a:avLst/>
          </a:prstGeom>
        </p:spPr>
      </p:pic>
      <p:pic>
        <p:nvPicPr>
          <p:cNvPr id="6" name="Picture 5">
            <a:extLst>
              <a:ext uri="{FF2B5EF4-FFF2-40B4-BE49-F238E27FC236}">
                <a16:creationId xmlns:a16="http://schemas.microsoft.com/office/drawing/2014/main" id="{D89563BD-BE8A-3CF8-72F5-4E2AD3EB48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03150" y="5328746"/>
            <a:ext cx="1315277" cy="1405555"/>
          </a:xfrm>
          <a:prstGeom prst="rect">
            <a:avLst/>
          </a:prstGeom>
        </p:spPr>
      </p:pic>
      <p:sp>
        <p:nvSpPr>
          <p:cNvPr id="4" name="TextBox 3">
            <a:extLst>
              <a:ext uri="{FF2B5EF4-FFF2-40B4-BE49-F238E27FC236}">
                <a16:creationId xmlns:a16="http://schemas.microsoft.com/office/drawing/2014/main" id="{973C9676-5C3B-80DD-2897-4E7A4A124E8E}"/>
              </a:ext>
            </a:extLst>
          </p:cNvPr>
          <p:cNvSpPr txBox="1"/>
          <p:nvPr/>
        </p:nvSpPr>
        <p:spPr>
          <a:xfrm>
            <a:off x="4867949" y="193759"/>
            <a:ext cx="215648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Difficult Situations</a:t>
            </a:r>
          </a:p>
        </p:txBody>
      </p:sp>
      <p:pic>
        <p:nvPicPr>
          <p:cNvPr id="3" name="Picture 2">
            <a:extLst>
              <a:ext uri="{FF2B5EF4-FFF2-40B4-BE49-F238E27FC236}">
                <a16:creationId xmlns:a16="http://schemas.microsoft.com/office/drawing/2014/main" id="{7D2202C2-3643-56FB-CD67-C86D73395A8A}"/>
              </a:ext>
            </a:extLst>
          </p:cNvPr>
          <p:cNvPicPr>
            <a:picLocks noChangeAspect="1"/>
          </p:cNvPicPr>
          <p:nvPr/>
        </p:nvPicPr>
        <p:blipFill>
          <a:blip r:embed="rId5"/>
          <a:stretch>
            <a:fillRect/>
          </a:stretch>
        </p:blipFill>
        <p:spPr>
          <a:xfrm>
            <a:off x="2366909" y="677932"/>
            <a:ext cx="7158567" cy="5353591"/>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465207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D379A8-8CB5-380A-11E2-6B67AA9AFE53}"/>
            </a:ext>
          </a:extLst>
        </p:cNvPr>
        <p:cNvGrpSpPr/>
        <p:nvPr/>
      </p:nvGrpSpPr>
      <p:grpSpPr>
        <a:xfrm>
          <a:off x="0" y="0"/>
          <a:ext cx="0" cy="0"/>
          <a:chOff x="0" y="0"/>
          <a:chExt cx="0" cy="0"/>
        </a:xfrm>
      </p:grpSpPr>
      <p:pic>
        <p:nvPicPr>
          <p:cNvPr id="5" name="Graphic 4">
            <a:extLst>
              <a:ext uri="{FF2B5EF4-FFF2-40B4-BE49-F238E27FC236}">
                <a16:creationId xmlns:a16="http://schemas.microsoft.com/office/drawing/2014/main" id="{B8E027E4-8C5C-B28B-AB8A-1FFF8D723074}"/>
              </a:ext>
            </a:extLst>
          </p:cNvPr>
          <p:cNvPicPr>
            <a:picLocks noChangeAspect="1"/>
          </p:cNvPicPr>
          <p:nvPr/>
        </p:nvPicPr>
        <p:blipFill>
          <a:blip r:embed="rId2">
            <a:extLst>
              <a:ext uri="{96DAC541-7B7A-43D3-8B79-37D633B846F1}">
                <asvg:svgBlip xmlns:asvg="http://schemas.microsoft.com/office/drawing/2016/SVG/main" r:embed="rId3"/>
              </a:ext>
            </a:extLst>
          </a:blip>
          <a:srcRect t="85211"/>
          <a:stretch/>
        </p:blipFill>
        <p:spPr>
          <a:xfrm>
            <a:off x="0" y="5843752"/>
            <a:ext cx="12192000" cy="1014248"/>
          </a:xfrm>
          <a:prstGeom prst="rect">
            <a:avLst/>
          </a:prstGeom>
        </p:spPr>
      </p:pic>
      <p:pic>
        <p:nvPicPr>
          <p:cNvPr id="6" name="Picture 5">
            <a:extLst>
              <a:ext uri="{FF2B5EF4-FFF2-40B4-BE49-F238E27FC236}">
                <a16:creationId xmlns:a16="http://schemas.microsoft.com/office/drawing/2014/main" id="{5E1A0A3B-F1A3-1845-2BE5-A067E11B4E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03150" y="5328746"/>
            <a:ext cx="1315277" cy="1405555"/>
          </a:xfrm>
          <a:prstGeom prst="rect">
            <a:avLst/>
          </a:prstGeom>
        </p:spPr>
      </p:pic>
      <p:pic>
        <p:nvPicPr>
          <p:cNvPr id="7" name="Picture 6">
            <a:extLst>
              <a:ext uri="{FF2B5EF4-FFF2-40B4-BE49-F238E27FC236}">
                <a16:creationId xmlns:a16="http://schemas.microsoft.com/office/drawing/2014/main" id="{BDC10D38-F6F6-EDAD-3A05-E43175E6B4B2}"/>
              </a:ext>
            </a:extLst>
          </p:cNvPr>
          <p:cNvPicPr>
            <a:picLocks noChangeAspect="1"/>
          </p:cNvPicPr>
          <p:nvPr/>
        </p:nvPicPr>
        <p:blipFill>
          <a:blip r:embed="rId5"/>
          <a:stretch>
            <a:fillRect/>
          </a:stretch>
        </p:blipFill>
        <p:spPr>
          <a:xfrm>
            <a:off x="3745345" y="151503"/>
            <a:ext cx="4516581" cy="594650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TextBox 7">
            <a:extLst>
              <a:ext uri="{FF2B5EF4-FFF2-40B4-BE49-F238E27FC236}">
                <a16:creationId xmlns:a16="http://schemas.microsoft.com/office/drawing/2014/main" id="{CFCFFD28-9783-3873-6A73-C8EC98754912}"/>
              </a:ext>
            </a:extLst>
          </p:cNvPr>
          <p:cNvSpPr txBox="1"/>
          <p:nvPr/>
        </p:nvSpPr>
        <p:spPr>
          <a:xfrm>
            <a:off x="412008" y="2133202"/>
            <a:ext cx="2977738" cy="147732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*Disclaimer: This protocol</a:t>
            </a:r>
            <a:b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b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is in the Beta testing stage</a:t>
            </a:r>
            <a:b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b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and it is not recommended</a:t>
            </a:r>
            <a:b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b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outside of the Beta testing</a:t>
            </a:r>
            <a:b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b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environment *</a:t>
            </a:r>
          </a:p>
        </p:txBody>
      </p:sp>
      <p:sp>
        <p:nvSpPr>
          <p:cNvPr id="10" name="TextBox 9">
            <a:extLst>
              <a:ext uri="{FF2B5EF4-FFF2-40B4-BE49-F238E27FC236}">
                <a16:creationId xmlns:a16="http://schemas.microsoft.com/office/drawing/2014/main" id="{579336EB-E0D5-7F72-B6A0-EBF90EF269C6}"/>
              </a:ext>
            </a:extLst>
          </p:cNvPr>
          <p:cNvSpPr txBox="1"/>
          <p:nvPr/>
        </p:nvSpPr>
        <p:spPr>
          <a:xfrm>
            <a:off x="8621156" y="2133202"/>
            <a:ext cx="3158836"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*Disclaimer: KYTC does not condone violence of any kind*</a:t>
            </a:r>
          </a:p>
        </p:txBody>
      </p:sp>
    </p:spTree>
    <p:extLst>
      <p:ext uri="{BB962C8B-B14F-4D97-AF65-F5344CB8AC3E}">
        <p14:creationId xmlns:p14="http://schemas.microsoft.com/office/powerpoint/2010/main" val="20541723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1942BFF-9C45-004F-2CEC-A073432E5350}"/>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 t="4445" r="1727"/>
          <a:stretch/>
        </p:blipFill>
        <p:spPr>
          <a:xfrm rot="10800000">
            <a:off x="10163502" y="0"/>
            <a:ext cx="2028497" cy="6858000"/>
          </a:xfrm>
          <a:prstGeom prst="rect">
            <a:avLst/>
          </a:prstGeom>
        </p:spPr>
      </p:pic>
      <p:pic>
        <p:nvPicPr>
          <p:cNvPr id="6" name="Picture 5">
            <a:extLst>
              <a:ext uri="{FF2B5EF4-FFF2-40B4-BE49-F238E27FC236}">
                <a16:creationId xmlns:a16="http://schemas.microsoft.com/office/drawing/2014/main" id="{E4CCEB3F-76A2-0283-F7B5-9E85A03E02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71618" y="5276194"/>
            <a:ext cx="1315277" cy="1405555"/>
          </a:xfrm>
          <a:prstGeom prst="rect">
            <a:avLst/>
          </a:prstGeom>
        </p:spPr>
      </p:pic>
      <p:sp>
        <p:nvSpPr>
          <p:cNvPr id="2" name="TextBox 1">
            <a:extLst>
              <a:ext uri="{FF2B5EF4-FFF2-40B4-BE49-F238E27FC236}">
                <a16:creationId xmlns:a16="http://schemas.microsoft.com/office/drawing/2014/main" id="{9D428440-80C1-0DBC-6E15-FAAF1C664BF3}"/>
              </a:ext>
            </a:extLst>
          </p:cNvPr>
          <p:cNvSpPr txBox="1"/>
          <p:nvPr/>
        </p:nvSpPr>
        <p:spPr>
          <a:xfrm>
            <a:off x="3656309" y="600364"/>
            <a:ext cx="3639586" cy="369332"/>
          </a:xfrm>
          <a:prstGeom prst="rect">
            <a:avLst/>
          </a:prstGeom>
          <a:noFill/>
        </p:spPr>
        <p:txBody>
          <a:bodyPr wrap="none" rtlCol="0">
            <a:spAutoFit/>
          </a:bodyPr>
          <a:lstStyle/>
          <a:p>
            <a:pPr algn="ctr"/>
            <a:r>
              <a:rPr lang="en-US" b="1" dirty="0"/>
              <a:t>Environmental/Biological Setting</a:t>
            </a:r>
            <a:endParaRPr lang="en-US" dirty="0"/>
          </a:p>
        </p:txBody>
      </p:sp>
      <p:sp>
        <p:nvSpPr>
          <p:cNvPr id="3" name="TextBox 2">
            <a:extLst>
              <a:ext uri="{FF2B5EF4-FFF2-40B4-BE49-F238E27FC236}">
                <a16:creationId xmlns:a16="http://schemas.microsoft.com/office/drawing/2014/main" id="{2F9D653E-9044-9B66-E0C6-95329F95EB29}"/>
              </a:ext>
            </a:extLst>
          </p:cNvPr>
          <p:cNvSpPr txBox="1"/>
          <p:nvPr/>
        </p:nvSpPr>
        <p:spPr>
          <a:xfrm>
            <a:off x="134896" y="1163897"/>
            <a:ext cx="10682412" cy="1200329"/>
          </a:xfrm>
          <a:prstGeom prst="rect">
            <a:avLst/>
          </a:prstGeom>
          <a:noFill/>
        </p:spPr>
        <p:txBody>
          <a:bodyPr wrap="none" rtlCol="0">
            <a:spAutoFit/>
          </a:bodyPr>
          <a:lstStyle/>
          <a:p>
            <a:endParaRPr lang="en-US" dirty="0"/>
          </a:p>
          <a:p>
            <a:r>
              <a:rPr lang="en-US" dirty="0"/>
              <a:t>The southeastern United States contains some of the most biologically, recreationally, and commercially </a:t>
            </a:r>
          </a:p>
          <a:p>
            <a:r>
              <a:rPr lang="en-US" dirty="0"/>
              <a:t>important aquatic resources in the nation</a:t>
            </a:r>
          </a:p>
          <a:p>
            <a:endParaRPr lang="en-US" dirty="0"/>
          </a:p>
        </p:txBody>
      </p:sp>
      <p:pic>
        <p:nvPicPr>
          <p:cNvPr id="7" name="Picture 6">
            <a:extLst>
              <a:ext uri="{FF2B5EF4-FFF2-40B4-BE49-F238E27FC236}">
                <a16:creationId xmlns:a16="http://schemas.microsoft.com/office/drawing/2014/main" id="{54162994-C952-1E59-583F-963460B6F585}"/>
              </a:ext>
            </a:extLst>
          </p:cNvPr>
          <p:cNvPicPr>
            <a:picLocks noChangeAspect="1"/>
          </p:cNvPicPr>
          <p:nvPr/>
        </p:nvPicPr>
        <p:blipFill>
          <a:blip r:embed="rId4"/>
          <a:stretch>
            <a:fillRect/>
          </a:stretch>
        </p:blipFill>
        <p:spPr>
          <a:xfrm>
            <a:off x="588195" y="3189809"/>
            <a:ext cx="3718882" cy="27891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a:extLst>
              <a:ext uri="{FF2B5EF4-FFF2-40B4-BE49-F238E27FC236}">
                <a16:creationId xmlns:a16="http://schemas.microsoft.com/office/drawing/2014/main" id="{83700BA1-3368-FE5B-FA81-77FD8D9F40BE}"/>
              </a:ext>
            </a:extLst>
          </p:cNvPr>
          <p:cNvPicPr>
            <a:picLocks noChangeAspect="1"/>
          </p:cNvPicPr>
          <p:nvPr/>
        </p:nvPicPr>
        <p:blipFill>
          <a:blip r:embed="rId5"/>
          <a:stretch>
            <a:fillRect/>
          </a:stretch>
        </p:blipFill>
        <p:spPr>
          <a:xfrm>
            <a:off x="7735723" y="2299482"/>
            <a:ext cx="3016809" cy="2594146"/>
          </a:xfrm>
          <a:prstGeom prst="rect">
            <a:avLst/>
          </a:prstGeom>
        </p:spPr>
      </p:pic>
      <p:pic>
        <p:nvPicPr>
          <p:cNvPr id="11" name="Picture 10">
            <a:extLst>
              <a:ext uri="{FF2B5EF4-FFF2-40B4-BE49-F238E27FC236}">
                <a16:creationId xmlns:a16="http://schemas.microsoft.com/office/drawing/2014/main" id="{BEED5C36-35C9-2F56-9A73-A879A3C23B72}"/>
              </a:ext>
            </a:extLst>
          </p:cNvPr>
          <p:cNvPicPr>
            <a:picLocks noChangeAspect="1"/>
          </p:cNvPicPr>
          <p:nvPr/>
        </p:nvPicPr>
        <p:blipFill>
          <a:blip r:embed="rId6"/>
          <a:stretch>
            <a:fillRect/>
          </a:stretch>
        </p:blipFill>
        <p:spPr>
          <a:xfrm>
            <a:off x="4745213" y="3596555"/>
            <a:ext cx="3139712" cy="21185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242822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DFCD71-19DF-39DC-9AF3-1F92CFD8B646}"/>
            </a:ext>
          </a:extLst>
        </p:cNvPr>
        <p:cNvGrpSpPr/>
        <p:nvPr/>
      </p:nvGrpSpPr>
      <p:grpSpPr>
        <a:xfrm>
          <a:off x="0" y="0"/>
          <a:ext cx="0" cy="0"/>
          <a:chOff x="0" y="0"/>
          <a:chExt cx="0" cy="0"/>
        </a:xfrm>
      </p:grpSpPr>
      <p:pic>
        <p:nvPicPr>
          <p:cNvPr id="4" name="Graphic 3">
            <a:extLst>
              <a:ext uri="{FF2B5EF4-FFF2-40B4-BE49-F238E27FC236}">
                <a16:creationId xmlns:a16="http://schemas.microsoft.com/office/drawing/2014/main" id="{27081B8A-65A3-2CE1-DD40-CEA2F1C66F1C}"/>
              </a:ext>
            </a:extLst>
          </p:cNvPr>
          <p:cNvPicPr>
            <a:picLocks noChangeAspect="1"/>
          </p:cNvPicPr>
          <p:nvPr/>
        </p:nvPicPr>
        <p:blipFill>
          <a:blip r:embed="rId2">
            <a:extLst>
              <a:ext uri="{96DAC541-7B7A-43D3-8B79-37D633B846F1}">
                <asvg:svgBlip xmlns:asvg="http://schemas.microsoft.com/office/drawing/2016/SVG/main" r:embed="rId3"/>
              </a:ext>
            </a:extLst>
          </a:blip>
          <a:srcRect t="85211"/>
          <a:stretch/>
        </p:blipFill>
        <p:spPr>
          <a:xfrm rot="5400000">
            <a:off x="-1598231" y="1560130"/>
            <a:ext cx="6896102" cy="3699641"/>
          </a:xfrm>
          <a:prstGeom prst="rect">
            <a:avLst/>
          </a:prstGeom>
        </p:spPr>
      </p:pic>
      <p:pic>
        <p:nvPicPr>
          <p:cNvPr id="5" name="Picture 4">
            <a:extLst>
              <a:ext uri="{FF2B5EF4-FFF2-40B4-BE49-F238E27FC236}">
                <a16:creationId xmlns:a16="http://schemas.microsoft.com/office/drawing/2014/main" id="{CDEFC236-997A-9501-9CE3-FB97E6D87E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7398" y="5297215"/>
            <a:ext cx="1315277" cy="1405555"/>
          </a:xfrm>
          <a:prstGeom prst="rect">
            <a:avLst/>
          </a:prstGeom>
        </p:spPr>
      </p:pic>
      <p:sp>
        <p:nvSpPr>
          <p:cNvPr id="6" name="TextBox 5">
            <a:extLst>
              <a:ext uri="{FF2B5EF4-FFF2-40B4-BE49-F238E27FC236}">
                <a16:creationId xmlns:a16="http://schemas.microsoft.com/office/drawing/2014/main" id="{D097EC9B-D5B4-24C5-31C6-2A02A18C0092}"/>
              </a:ext>
            </a:extLst>
          </p:cNvPr>
          <p:cNvSpPr txBox="1"/>
          <p:nvPr/>
        </p:nvSpPr>
        <p:spPr>
          <a:xfrm>
            <a:off x="6141817" y="138091"/>
            <a:ext cx="1812356" cy="369332"/>
          </a:xfrm>
          <a:prstGeom prst="rect">
            <a:avLst/>
          </a:prstGeom>
          <a:noFill/>
        </p:spPr>
        <p:txBody>
          <a:bodyPr wrap="none" rtlCol="0">
            <a:spAutoFit/>
          </a:bodyPr>
          <a:lstStyle/>
          <a:p>
            <a:r>
              <a:rPr lang="en-US" b="1" dirty="0"/>
              <a:t>Collecting Data</a:t>
            </a:r>
          </a:p>
        </p:txBody>
      </p:sp>
      <p:pic>
        <p:nvPicPr>
          <p:cNvPr id="7" name="Picture 6">
            <a:extLst>
              <a:ext uri="{FF2B5EF4-FFF2-40B4-BE49-F238E27FC236}">
                <a16:creationId xmlns:a16="http://schemas.microsoft.com/office/drawing/2014/main" id="{B1BB9740-BBEB-8DAB-58F9-720124D80107}"/>
              </a:ext>
            </a:extLst>
          </p:cNvPr>
          <p:cNvPicPr>
            <a:picLocks noChangeAspect="1"/>
          </p:cNvPicPr>
          <p:nvPr/>
        </p:nvPicPr>
        <p:blipFill>
          <a:blip r:embed="rId5"/>
          <a:stretch>
            <a:fillRect/>
          </a:stretch>
        </p:blipFill>
        <p:spPr>
          <a:xfrm>
            <a:off x="2963823" y="1052945"/>
            <a:ext cx="9037705" cy="4867563"/>
          </a:xfrm>
          <a:prstGeom prst="rect">
            <a:avLst/>
          </a:prstGeom>
        </p:spPr>
      </p:pic>
    </p:spTree>
    <p:extLst>
      <p:ext uri="{BB962C8B-B14F-4D97-AF65-F5344CB8AC3E}">
        <p14:creationId xmlns:p14="http://schemas.microsoft.com/office/powerpoint/2010/main" val="33073894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CCBBF0-7D23-3362-0D55-480A6F8E8125}"/>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D528444A-5A52-BDB1-70B9-5F840C77C5AE}"/>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 t="4445" r="1727"/>
          <a:stretch/>
        </p:blipFill>
        <p:spPr>
          <a:xfrm>
            <a:off x="-1" y="0"/>
            <a:ext cx="3941379" cy="6858000"/>
          </a:xfrm>
          <a:prstGeom prst="rect">
            <a:avLst/>
          </a:prstGeom>
        </p:spPr>
      </p:pic>
      <p:pic>
        <p:nvPicPr>
          <p:cNvPr id="7" name="Picture 6">
            <a:extLst>
              <a:ext uri="{FF2B5EF4-FFF2-40B4-BE49-F238E27FC236}">
                <a16:creationId xmlns:a16="http://schemas.microsoft.com/office/drawing/2014/main" id="{4ACF4BDC-4C52-AF80-8F31-031DE2D6CB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621" y="4403688"/>
            <a:ext cx="2161248" cy="2309591"/>
          </a:xfrm>
          <a:prstGeom prst="rect">
            <a:avLst/>
          </a:prstGeom>
        </p:spPr>
      </p:pic>
      <p:sp>
        <p:nvSpPr>
          <p:cNvPr id="2" name="TextBox 1">
            <a:extLst>
              <a:ext uri="{FF2B5EF4-FFF2-40B4-BE49-F238E27FC236}">
                <a16:creationId xmlns:a16="http://schemas.microsoft.com/office/drawing/2014/main" id="{039C6BAD-239A-2155-1BE2-E99881D54407}"/>
              </a:ext>
            </a:extLst>
          </p:cNvPr>
          <p:cNvSpPr txBox="1"/>
          <p:nvPr/>
        </p:nvSpPr>
        <p:spPr>
          <a:xfrm>
            <a:off x="6267913" y="208628"/>
            <a:ext cx="1812356" cy="923330"/>
          </a:xfrm>
          <a:prstGeom prst="rect">
            <a:avLst/>
          </a:prstGeom>
          <a:noFill/>
        </p:spPr>
        <p:txBody>
          <a:bodyPr wrap="none" rtlCol="0">
            <a:spAutoFit/>
          </a:bodyPr>
          <a:lstStyle/>
          <a:p>
            <a:r>
              <a:rPr lang="en-US" b="1"/>
              <a:t>Collecting Data</a:t>
            </a:r>
            <a:endParaRPr lang="en-US"/>
          </a:p>
          <a:p>
            <a:endParaRPr lang="en-US"/>
          </a:p>
          <a:p>
            <a:endParaRPr lang="en-US" dirty="0"/>
          </a:p>
        </p:txBody>
      </p:sp>
      <p:pic>
        <p:nvPicPr>
          <p:cNvPr id="9" name="Picture 8">
            <a:extLst>
              <a:ext uri="{FF2B5EF4-FFF2-40B4-BE49-F238E27FC236}">
                <a16:creationId xmlns:a16="http://schemas.microsoft.com/office/drawing/2014/main" id="{C19EF734-70D4-77B1-4A59-C252DC937B62}"/>
              </a:ext>
            </a:extLst>
          </p:cNvPr>
          <p:cNvPicPr>
            <a:picLocks noChangeAspect="1"/>
          </p:cNvPicPr>
          <p:nvPr/>
        </p:nvPicPr>
        <p:blipFill>
          <a:blip r:embed="rId4"/>
          <a:stretch>
            <a:fillRect/>
          </a:stretch>
        </p:blipFill>
        <p:spPr>
          <a:xfrm>
            <a:off x="2927046" y="2853351"/>
            <a:ext cx="4929846" cy="3100673"/>
          </a:xfrm>
          <a:prstGeom prst="rect">
            <a:avLst/>
          </a:prstGeom>
        </p:spPr>
      </p:pic>
      <p:pic>
        <p:nvPicPr>
          <p:cNvPr id="11" name="Picture 10">
            <a:extLst>
              <a:ext uri="{FF2B5EF4-FFF2-40B4-BE49-F238E27FC236}">
                <a16:creationId xmlns:a16="http://schemas.microsoft.com/office/drawing/2014/main" id="{4C606B00-E4C5-61D7-C0DD-DCF425021CFC}"/>
              </a:ext>
            </a:extLst>
          </p:cNvPr>
          <p:cNvPicPr>
            <a:picLocks noChangeAspect="1"/>
          </p:cNvPicPr>
          <p:nvPr/>
        </p:nvPicPr>
        <p:blipFill>
          <a:blip r:embed="rId5"/>
          <a:stretch>
            <a:fillRect/>
          </a:stretch>
        </p:blipFill>
        <p:spPr>
          <a:xfrm>
            <a:off x="4825841" y="694754"/>
            <a:ext cx="1168121" cy="2032713"/>
          </a:xfrm>
          <a:prstGeom prst="rect">
            <a:avLst/>
          </a:prstGeom>
        </p:spPr>
      </p:pic>
      <p:pic>
        <p:nvPicPr>
          <p:cNvPr id="15" name="Picture 14">
            <a:extLst>
              <a:ext uri="{FF2B5EF4-FFF2-40B4-BE49-F238E27FC236}">
                <a16:creationId xmlns:a16="http://schemas.microsoft.com/office/drawing/2014/main" id="{57706556-575A-29A9-5294-30D9BDC465FC}"/>
              </a:ext>
            </a:extLst>
          </p:cNvPr>
          <p:cNvPicPr>
            <a:picLocks noChangeAspect="1"/>
          </p:cNvPicPr>
          <p:nvPr/>
        </p:nvPicPr>
        <p:blipFill>
          <a:blip r:embed="rId6"/>
          <a:stretch>
            <a:fillRect/>
          </a:stretch>
        </p:blipFill>
        <p:spPr>
          <a:xfrm>
            <a:off x="8046547" y="694754"/>
            <a:ext cx="3814929" cy="55273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671590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3ECD33-9CD2-34A3-F440-F74385441299}"/>
            </a:ext>
          </a:extLst>
        </p:cNvPr>
        <p:cNvGrpSpPr/>
        <p:nvPr/>
      </p:nvGrpSpPr>
      <p:grpSpPr>
        <a:xfrm>
          <a:off x="0" y="0"/>
          <a:ext cx="0" cy="0"/>
          <a:chOff x="0" y="0"/>
          <a:chExt cx="0" cy="0"/>
        </a:xfrm>
      </p:grpSpPr>
      <p:grpSp>
        <p:nvGrpSpPr>
          <p:cNvPr id="9" name="Group 8">
            <a:extLst>
              <a:ext uri="{FF2B5EF4-FFF2-40B4-BE49-F238E27FC236}">
                <a16:creationId xmlns:a16="http://schemas.microsoft.com/office/drawing/2014/main" id="{77A752E3-7007-DA57-F2A7-76631C8F8022}"/>
              </a:ext>
            </a:extLst>
          </p:cNvPr>
          <p:cNvGrpSpPr/>
          <p:nvPr/>
        </p:nvGrpSpPr>
        <p:grpSpPr>
          <a:xfrm>
            <a:off x="0" y="5245453"/>
            <a:ext cx="2179383" cy="1795326"/>
            <a:chOff x="0" y="5245453"/>
            <a:chExt cx="2179383" cy="1795326"/>
          </a:xfrm>
        </p:grpSpPr>
        <p:pic>
          <p:nvPicPr>
            <p:cNvPr id="6" name="Picture 5">
              <a:extLst>
                <a:ext uri="{FF2B5EF4-FFF2-40B4-BE49-F238E27FC236}">
                  <a16:creationId xmlns:a16="http://schemas.microsoft.com/office/drawing/2014/main" id="{1347A737-E132-9F1B-7A5F-1E44B43151C5}"/>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3017" r="3189" b="10450"/>
            <a:stretch/>
          </p:blipFill>
          <p:spPr>
            <a:xfrm rot="10800000">
              <a:off x="0" y="5696607"/>
              <a:ext cx="1424895" cy="1344172"/>
            </a:xfrm>
            <a:prstGeom prst="rect">
              <a:avLst/>
            </a:prstGeom>
            <a:noFill/>
          </p:spPr>
        </p:pic>
        <p:pic>
          <p:nvPicPr>
            <p:cNvPr id="8" name="Picture 7">
              <a:extLst>
                <a:ext uri="{FF2B5EF4-FFF2-40B4-BE49-F238E27FC236}">
                  <a16:creationId xmlns:a16="http://schemas.microsoft.com/office/drawing/2014/main" id="{0F72527C-E464-77DB-03C5-9C009F2CF8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409" y="5245453"/>
              <a:ext cx="1508974" cy="1612547"/>
            </a:xfrm>
            <a:prstGeom prst="rect">
              <a:avLst/>
            </a:prstGeom>
          </p:spPr>
        </p:pic>
      </p:grpSp>
      <p:sp>
        <p:nvSpPr>
          <p:cNvPr id="3" name="TextBox 2">
            <a:extLst>
              <a:ext uri="{FF2B5EF4-FFF2-40B4-BE49-F238E27FC236}">
                <a16:creationId xmlns:a16="http://schemas.microsoft.com/office/drawing/2014/main" id="{5F882162-B660-49BB-4958-48A8EAD9AA5D}"/>
              </a:ext>
            </a:extLst>
          </p:cNvPr>
          <p:cNvSpPr txBox="1"/>
          <p:nvPr/>
        </p:nvSpPr>
        <p:spPr>
          <a:xfrm>
            <a:off x="5110254" y="153718"/>
            <a:ext cx="1812356" cy="369332"/>
          </a:xfrm>
          <a:prstGeom prst="rect">
            <a:avLst/>
          </a:prstGeom>
          <a:noFill/>
        </p:spPr>
        <p:txBody>
          <a:bodyPr wrap="none" rtlCol="0">
            <a:spAutoFit/>
          </a:bodyPr>
          <a:lstStyle/>
          <a:p>
            <a:r>
              <a:rPr lang="en-US" b="1" dirty="0"/>
              <a:t>Collecting Data</a:t>
            </a:r>
          </a:p>
        </p:txBody>
      </p:sp>
      <p:sp>
        <p:nvSpPr>
          <p:cNvPr id="2" name="TextBox 1">
            <a:extLst>
              <a:ext uri="{FF2B5EF4-FFF2-40B4-BE49-F238E27FC236}">
                <a16:creationId xmlns:a16="http://schemas.microsoft.com/office/drawing/2014/main" id="{5D67AC1E-3B6A-97E1-8BEF-F87FC656A06E}"/>
              </a:ext>
            </a:extLst>
          </p:cNvPr>
          <p:cNvSpPr txBox="1"/>
          <p:nvPr/>
        </p:nvSpPr>
        <p:spPr>
          <a:xfrm>
            <a:off x="1186966" y="2505670"/>
            <a:ext cx="1783117" cy="923330"/>
          </a:xfrm>
          <a:prstGeom prst="rect">
            <a:avLst/>
          </a:prstGeom>
          <a:noFill/>
        </p:spPr>
        <p:txBody>
          <a:bodyPr wrap="none" rtlCol="0">
            <a:spAutoFit/>
          </a:bodyPr>
          <a:lstStyle/>
          <a:p>
            <a:r>
              <a:rPr lang="en-US" b="1" dirty="0"/>
              <a:t>Survey123 data</a:t>
            </a:r>
          </a:p>
          <a:p>
            <a:endParaRPr lang="en-US" b="1" dirty="0"/>
          </a:p>
          <a:p>
            <a:r>
              <a:rPr lang="en-US" b="1" dirty="0"/>
              <a:t>Welcome KY!</a:t>
            </a:r>
          </a:p>
        </p:txBody>
      </p:sp>
      <p:pic>
        <p:nvPicPr>
          <p:cNvPr id="5" name="Picture 4">
            <a:extLst>
              <a:ext uri="{FF2B5EF4-FFF2-40B4-BE49-F238E27FC236}">
                <a16:creationId xmlns:a16="http://schemas.microsoft.com/office/drawing/2014/main" id="{2E4B50B0-8A00-1C32-911B-628C6AD78813}"/>
              </a:ext>
            </a:extLst>
          </p:cNvPr>
          <p:cNvPicPr>
            <a:picLocks noChangeAspect="1"/>
          </p:cNvPicPr>
          <p:nvPr/>
        </p:nvPicPr>
        <p:blipFill>
          <a:blip r:embed="rId4"/>
          <a:stretch>
            <a:fillRect/>
          </a:stretch>
        </p:blipFill>
        <p:spPr>
          <a:xfrm>
            <a:off x="3648149" y="808059"/>
            <a:ext cx="8114203" cy="5711557"/>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13385316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D69A17-1B40-9B94-AC2E-A1D0B1BD3DB1}"/>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96B8AD66-1DEE-9F91-E62D-5ABEF0A4C420}"/>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 t="4445" r="1727"/>
          <a:stretch/>
        </p:blipFill>
        <p:spPr>
          <a:xfrm rot="10800000">
            <a:off x="10163502" y="0"/>
            <a:ext cx="2028497" cy="6858000"/>
          </a:xfrm>
          <a:prstGeom prst="rect">
            <a:avLst/>
          </a:prstGeom>
        </p:spPr>
      </p:pic>
      <p:pic>
        <p:nvPicPr>
          <p:cNvPr id="6" name="Picture 5">
            <a:extLst>
              <a:ext uri="{FF2B5EF4-FFF2-40B4-BE49-F238E27FC236}">
                <a16:creationId xmlns:a16="http://schemas.microsoft.com/office/drawing/2014/main" id="{ADD24721-024C-ED86-7F90-8B0DD568B8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71618" y="5276194"/>
            <a:ext cx="1315277" cy="1405555"/>
          </a:xfrm>
          <a:prstGeom prst="rect">
            <a:avLst/>
          </a:prstGeom>
        </p:spPr>
      </p:pic>
      <p:sp>
        <p:nvSpPr>
          <p:cNvPr id="2" name="TextBox 1">
            <a:extLst>
              <a:ext uri="{FF2B5EF4-FFF2-40B4-BE49-F238E27FC236}">
                <a16:creationId xmlns:a16="http://schemas.microsoft.com/office/drawing/2014/main" id="{A885F491-D82B-5A85-02AB-1256E9857A38}"/>
              </a:ext>
            </a:extLst>
          </p:cNvPr>
          <p:cNvSpPr txBox="1"/>
          <p:nvPr/>
        </p:nvSpPr>
        <p:spPr>
          <a:xfrm>
            <a:off x="4450161" y="248672"/>
            <a:ext cx="1931299" cy="369332"/>
          </a:xfrm>
          <a:prstGeom prst="rect">
            <a:avLst/>
          </a:prstGeom>
          <a:noFill/>
        </p:spPr>
        <p:txBody>
          <a:bodyPr wrap="none" rtlCol="0">
            <a:spAutoFit/>
          </a:bodyPr>
          <a:lstStyle/>
          <a:p>
            <a:pPr algn="ctr"/>
            <a:r>
              <a:rPr lang="en-US" b="1" dirty="0"/>
              <a:t>Setting Priorities</a:t>
            </a:r>
            <a:endParaRPr lang="en-US" dirty="0"/>
          </a:p>
        </p:txBody>
      </p:sp>
      <p:pic>
        <p:nvPicPr>
          <p:cNvPr id="4" name="Picture 3">
            <a:extLst>
              <a:ext uri="{FF2B5EF4-FFF2-40B4-BE49-F238E27FC236}">
                <a16:creationId xmlns:a16="http://schemas.microsoft.com/office/drawing/2014/main" id="{4A6AD21F-9A87-B8A8-3996-72477D21C365}"/>
              </a:ext>
            </a:extLst>
          </p:cNvPr>
          <p:cNvPicPr>
            <a:picLocks noChangeAspect="1"/>
          </p:cNvPicPr>
          <p:nvPr/>
        </p:nvPicPr>
        <p:blipFill>
          <a:blip r:embed="rId4"/>
          <a:stretch>
            <a:fillRect/>
          </a:stretch>
        </p:blipFill>
        <p:spPr>
          <a:xfrm>
            <a:off x="321306" y="1024541"/>
            <a:ext cx="10083951" cy="48089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4092576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4C0839-59E7-31AD-D37E-55992DCB4C86}"/>
            </a:ext>
          </a:extLst>
        </p:cNvPr>
        <p:cNvGrpSpPr/>
        <p:nvPr/>
      </p:nvGrpSpPr>
      <p:grpSpPr>
        <a:xfrm>
          <a:off x="0" y="0"/>
          <a:ext cx="0" cy="0"/>
          <a:chOff x="0" y="0"/>
          <a:chExt cx="0" cy="0"/>
        </a:xfrm>
      </p:grpSpPr>
      <p:grpSp>
        <p:nvGrpSpPr>
          <p:cNvPr id="9" name="Group 8">
            <a:extLst>
              <a:ext uri="{FF2B5EF4-FFF2-40B4-BE49-F238E27FC236}">
                <a16:creationId xmlns:a16="http://schemas.microsoft.com/office/drawing/2014/main" id="{68C2014E-9B45-6E41-12D0-71E1DF223220}"/>
              </a:ext>
            </a:extLst>
          </p:cNvPr>
          <p:cNvGrpSpPr/>
          <p:nvPr/>
        </p:nvGrpSpPr>
        <p:grpSpPr>
          <a:xfrm>
            <a:off x="0" y="5245453"/>
            <a:ext cx="2179383" cy="1795326"/>
            <a:chOff x="0" y="5245453"/>
            <a:chExt cx="2179383" cy="1795326"/>
          </a:xfrm>
        </p:grpSpPr>
        <p:pic>
          <p:nvPicPr>
            <p:cNvPr id="6" name="Picture 5">
              <a:extLst>
                <a:ext uri="{FF2B5EF4-FFF2-40B4-BE49-F238E27FC236}">
                  <a16:creationId xmlns:a16="http://schemas.microsoft.com/office/drawing/2014/main" id="{14D935DF-7BAF-1938-8F9B-5B0998C7069E}"/>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3017" r="3189" b="10450"/>
            <a:stretch/>
          </p:blipFill>
          <p:spPr>
            <a:xfrm rot="10800000">
              <a:off x="0" y="5696607"/>
              <a:ext cx="1424895" cy="1344172"/>
            </a:xfrm>
            <a:prstGeom prst="rect">
              <a:avLst/>
            </a:prstGeom>
            <a:noFill/>
          </p:spPr>
        </p:pic>
        <p:pic>
          <p:nvPicPr>
            <p:cNvPr id="8" name="Picture 7">
              <a:extLst>
                <a:ext uri="{FF2B5EF4-FFF2-40B4-BE49-F238E27FC236}">
                  <a16:creationId xmlns:a16="http://schemas.microsoft.com/office/drawing/2014/main" id="{AE33B711-B41D-9F58-74CD-F5CC20AAEB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409" y="5245453"/>
              <a:ext cx="1508974" cy="1612547"/>
            </a:xfrm>
            <a:prstGeom prst="rect">
              <a:avLst/>
            </a:prstGeom>
          </p:spPr>
        </p:pic>
      </p:grpSp>
      <p:sp>
        <p:nvSpPr>
          <p:cNvPr id="5" name="TextBox 4">
            <a:extLst>
              <a:ext uri="{FF2B5EF4-FFF2-40B4-BE49-F238E27FC236}">
                <a16:creationId xmlns:a16="http://schemas.microsoft.com/office/drawing/2014/main" id="{791051C8-8DDD-751F-2B38-DFE71314166E}"/>
              </a:ext>
            </a:extLst>
          </p:cNvPr>
          <p:cNvSpPr txBox="1"/>
          <p:nvPr/>
        </p:nvSpPr>
        <p:spPr>
          <a:xfrm>
            <a:off x="490609" y="2782668"/>
            <a:ext cx="1141017" cy="646331"/>
          </a:xfrm>
          <a:prstGeom prst="rect">
            <a:avLst/>
          </a:prstGeom>
          <a:noFill/>
        </p:spPr>
        <p:txBody>
          <a:bodyPr wrap="none" rtlCol="0">
            <a:spAutoFit/>
          </a:bodyPr>
          <a:lstStyle/>
          <a:p>
            <a:pPr algn="ctr"/>
            <a:r>
              <a:rPr lang="en-US" b="1" dirty="0"/>
              <a:t>Setting </a:t>
            </a:r>
          </a:p>
          <a:p>
            <a:pPr algn="ctr"/>
            <a:r>
              <a:rPr lang="en-US" b="1" dirty="0"/>
              <a:t>Priorities</a:t>
            </a:r>
            <a:endParaRPr lang="en-US" dirty="0"/>
          </a:p>
        </p:txBody>
      </p:sp>
      <p:pic>
        <p:nvPicPr>
          <p:cNvPr id="11" name="Picture 10">
            <a:extLst>
              <a:ext uri="{FF2B5EF4-FFF2-40B4-BE49-F238E27FC236}">
                <a16:creationId xmlns:a16="http://schemas.microsoft.com/office/drawing/2014/main" id="{1E00AA91-4168-CBF0-D522-EB69570CA169}"/>
              </a:ext>
            </a:extLst>
          </p:cNvPr>
          <p:cNvPicPr>
            <a:picLocks noChangeAspect="1"/>
          </p:cNvPicPr>
          <p:nvPr/>
        </p:nvPicPr>
        <p:blipFill>
          <a:blip r:embed="rId4"/>
          <a:stretch>
            <a:fillRect/>
          </a:stretch>
        </p:blipFill>
        <p:spPr>
          <a:xfrm>
            <a:off x="2302035" y="632195"/>
            <a:ext cx="9753600" cy="545897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8667093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5F7A96-DE0D-3915-4FA6-F935E3C20EC8}"/>
            </a:ext>
          </a:extLst>
        </p:cNvPr>
        <p:cNvGrpSpPr/>
        <p:nvPr/>
      </p:nvGrpSpPr>
      <p:grpSpPr>
        <a:xfrm>
          <a:off x="0" y="0"/>
          <a:ext cx="0" cy="0"/>
          <a:chOff x="0" y="0"/>
          <a:chExt cx="0" cy="0"/>
        </a:xfrm>
      </p:grpSpPr>
      <p:grpSp>
        <p:nvGrpSpPr>
          <p:cNvPr id="9" name="Group 8">
            <a:extLst>
              <a:ext uri="{FF2B5EF4-FFF2-40B4-BE49-F238E27FC236}">
                <a16:creationId xmlns:a16="http://schemas.microsoft.com/office/drawing/2014/main" id="{D645EC99-C554-5D97-673F-A83E2062B1EA}"/>
              </a:ext>
            </a:extLst>
          </p:cNvPr>
          <p:cNvGrpSpPr/>
          <p:nvPr/>
        </p:nvGrpSpPr>
        <p:grpSpPr>
          <a:xfrm>
            <a:off x="0" y="5245453"/>
            <a:ext cx="2179383" cy="1795326"/>
            <a:chOff x="0" y="5245453"/>
            <a:chExt cx="2179383" cy="1795326"/>
          </a:xfrm>
        </p:grpSpPr>
        <p:pic>
          <p:nvPicPr>
            <p:cNvPr id="6" name="Picture 5">
              <a:extLst>
                <a:ext uri="{FF2B5EF4-FFF2-40B4-BE49-F238E27FC236}">
                  <a16:creationId xmlns:a16="http://schemas.microsoft.com/office/drawing/2014/main" id="{A5DD3047-403F-6E97-71DD-4581B3D3A441}"/>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3017" r="3189" b="10450"/>
            <a:stretch/>
          </p:blipFill>
          <p:spPr>
            <a:xfrm rot="10800000">
              <a:off x="0" y="5696607"/>
              <a:ext cx="1424895" cy="1344172"/>
            </a:xfrm>
            <a:prstGeom prst="rect">
              <a:avLst/>
            </a:prstGeom>
            <a:noFill/>
          </p:spPr>
        </p:pic>
        <p:pic>
          <p:nvPicPr>
            <p:cNvPr id="8" name="Picture 7">
              <a:extLst>
                <a:ext uri="{FF2B5EF4-FFF2-40B4-BE49-F238E27FC236}">
                  <a16:creationId xmlns:a16="http://schemas.microsoft.com/office/drawing/2014/main" id="{68F3EA64-0F77-90C5-7804-FB08600BA8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409" y="5245453"/>
              <a:ext cx="1508974" cy="1612547"/>
            </a:xfrm>
            <a:prstGeom prst="rect">
              <a:avLst/>
            </a:prstGeom>
          </p:spPr>
        </p:pic>
      </p:grpSp>
      <p:sp>
        <p:nvSpPr>
          <p:cNvPr id="5" name="TextBox 4">
            <a:extLst>
              <a:ext uri="{FF2B5EF4-FFF2-40B4-BE49-F238E27FC236}">
                <a16:creationId xmlns:a16="http://schemas.microsoft.com/office/drawing/2014/main" id="{2F6D4D95-13F6-BB8F-0AC9-F0DFA918E42A}"/>
              </a:ext>
            </a:extLst>
          </p:cNvPr>
          <p:cNvSpPr txBox="1"/>
          <p:nvPr/>
        </p:nvSpPr>
        <p:spPr>
          <a:xfrm>
            <a:off x="490609" y="2782668"/>
            <a:ext cx="1141017" cy="646331"/>
          </a:xfrm>
          <a:prstGeom prst="rect">
            <a:avLst/>
          </a:prstGeom>
          <a:noFill/>
        </p:spPr>
        <p:txBody>
          <a:bodyPr wrap="none" rtlCol="0">
            <a:spAutoFit/>
          </a:bodyPr>
          <a:lstStyle/>
          <a:p>
            <a:pPr algn="ctr"/>
            <a:r>
              <a:rPr lang="en-US" b="1" dirty="0"/>
              <a:t>Setting </a:t>
            </a:r>
          </a:p>
          <a:p>
            <a:pPr algn="ctr"/>
            <a:r>
              <a:rPr lang="en-US" b="1" dirty="0"/>
              <a:t>Priorities</a:t>
            </a:r>
            <a:endParaRPr lang="en-US" dirty="0"/>
          </a:p>
        </p:txBody>
      </p:sp>
      <p:pic>
        <p:nvPicPr>
          <p:cNvPr id="10" name="Picture 9">
            <a:extLst>
              <a:ext uri="{FF2B5EF4-FFF2-40B4-BE49-F238E27FC236}">
                <a16:creationId xmlns:a16="http://schemas.microsoft.com/office/drawing/2014/main" id="{675A999C-3D41-AC1C-5C21-FBD466D13279}"/>
              </a:ext>
            </a:extLst>
          </p:cNvPr>
          <p:cNvPicPr>
            <a:picLocks noChangeAspect="1"/>
          </p:cNvPicPr>
          <p:nvPr/>
        </p:nvPicPr>
        <p:blipFill>
          <a:blip r:embed="rId4"/>
          <a:stretch>
            <a:fillRect/>
          </a:stretch>
        </p:blipFill>
        <p:spPr>
          <a:xfrm>
            <a:off x="2302035" y="519496"/>
            <a:ext cx="9692147" cy="584919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2082676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F5DCA6-D168-2181-B679-7B0FFE3CD395}"/>
            </a:ext>
          </a:extLst>
        </p:cNvPr>
        <p:cNvGrpSpPr/>
        <p:nvPr/>
      </p:nvGrpSpPr>
      <p:grpSpPr>
        <a:xfrm>
          <a:off x="0" y="0"/>
          <a:ext cx="0" cy="0"/>
          <a:chOff x="0" y="0"/>
          <a:chExt cx="0" cy="0"/>
        </a:xfrm>
      </p:grpSpPr>
      <p:grpSp>
        <p:nvGrpSpPr>
          <p:cNvPr id="9" name="Group 8">
            <a:extLst>
              <a:ext uri="{FF2B5EF4-FFF2-40B4-BE49-F238E27FC236}">
                <a16:creationId xmlns:a16="http://schemas.microsoft.com/office/drawing/2014/main" id="{38FB31E7-329B-B880-F094-8FE4C75C2CA4}"/>
              </a:ext>
            </a:extLst>
          </p:cNvPr>
          <p:cNvGrpSpPr/>
          <p:nvPr/>
        </p:nvGrpSpPr>
        <p:grpSpPr>
          <a:xfrm>
            <a:off x="1" y="5586883"/>
            <a:ext cx="1838848" cy="1453895"/>
            <a:chOff x="0" y="5245453"/>
            <a:chExt cx="2179383" cy="1795326"/>
          </a:xfrm>
        </p:grpSpPr>
        <p:pic>
          <p:nvPicPr>
            <p:cNvPr id="6" name="Picture 5">
              <a:extLst>
                <a:ext uri="{FF2B5EF4-FFF2-40B4-BE49-F238E27FC236}">
                  <a16:creationId xmlns:a16="http://schemas.microsoft.com/office/drawing/2014/main" id="{F2A62B0F-C692-9AC7-51CC-523038B640D7}"/>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3017" r="3189" b="10450"/>
            <a:stretch/>
          </p:blipFill>
          <p:spPr>
            <a:xfrm rot="10800000">
              <a:off x="0" y="5696607"/>
              <a:ext cx="1424895" cy="1344172"/>
            </a:xfrm>
            <a:prstGeom prst="rect">
              <a:avLst/>
            </a:prstGeom>
            <a:noFill/>
          </p:spPr>
        </p:pic>
        <p:pic>
          <p:nvPicPr>
            <p:cNvPr id="8" name="Picture 7">
              <a:extLst>
                <a:ext uri="{FF2B5EF4-FFF2-40B4-BE49-F238E27FC236}">
                  <a16:creationId xmlns:a16="http://schemas.microsoft.com/office/drawing/2014/main" id="{EB4DB85A-1211-0BCE-0992-579D7DC736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409" y="5245453"/>
              <a:ext cx="1508974" cy="1612547"/>
            </a:xfrm>
            <a:prstGeom prst="rect">
              <a:avLst/>
            </a:prstGeom>
          </p:spPr>
        </p:pic>
      </p:grpSp>
      <p:sp>
        <p:nvSpPr>
          <p:cNvPr id="5" name="TextBox 4">
            <a:extLst>
              <a:ext uri="{FF2B5EF4-FFF2-40B4-BE49-F238E27FC236}">
                <a16:creationId xmlns:a16="http://schemas.microsoft.com/office/drawing/2014/main" id="{2E15B41D-B813-7FFD-9E13-C83C6A38EE41}"/>
              </a:ext>
            </a:extLst>
          </p:cNvPr>
          <p:cNvSpPr txBox="1"/>
          <p:nvPr/>
        </p:nvSpPr>
        <p:spPr>
          <a:xfrm>
            <a:off x="490609" y="2782668"/>
            <a:ext cx="1141017" cy="646331"/>
          </a:xfrm>
          <a:prstGeom prst="rect">
            <a:avLst/>
          </a:prstGeom>
          <a:noFill/>
        </p:spPr>
        <p:txBody>
          <a:bodyPr wrap="none" rtlCol="0">
            <a:spAutoFit/>
          </a:bodyPr>
          <a:lstStyle/>
          <a:p>
            <a:pPr algn="ctr"/>
            <a:r>
              <a:rPr lang="en-US" b="1" dirty="0"/>
              <a:t>Setting </a:t>
            </a:r>
          </a:p>
          <a:p>
            <a:pPr algn="ctr"/>
            <a:r>
              <a:rPr lang="en-US" b="1" dirty="0"/>
              <a:t>Priorities</a:t>
            </a:r>
            <a:endParaRPr lang="en-US" dirty="0"/>
          </a:p>
        </p:txBody>
      </p:sp>
      <p:pic>
        <p:nvPicPr>
          <p:cNvPr id="2" name="Picture 1">
            <a:extLst>
              <a:ext uri="{FF2B5EF4-FFF2-40B4-BE49-F238E27FC236}">
                <a16:creationId xmlns:a16="http://schemas.microsoft.com/office/drawing/2014/main" id="{D5EAAE58-11FF-E329-66FD-273ED576AAE2}"/>
              </a:ext>
            </a:extLst>
          </p:cNvPr>
          <p:cNvPicPr>
            <a:picLocks noChangeAspect="1"/>
          </p:cNvPicPr>
          <p:nvPr/>
        </p:nvPicPr>
        <p:blipFill>
          <a:blip r:embed="rId4"/>
          <a:stretch>
            <a:fillRect/>
          </a:stretch>
        </p:blipFill>
        <p:spPr>
          <a:xfrm>
            <a:off x="2179383" y="1085310"/>
            <a:ext cx="9737896" cy="461129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1195707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FF6F3A-5491-6DE3-1FDE-A2C1AC02091D}"/>
            </a:ext>
          </a:extLst>
        </p:cNvPr>
        <p:cNvGrpSpPr/>
        <p:nvPr/>
      </p:nvGrpSpPr>
      <p:grpSpPr>
        <a:xfrm>
          <a:off x="0" y="0"/>
          <a:ext cx="0" cy="0"/>
          <a:chOff x="0" y="0"/>
          <a:chExt cx="0" cy="0"/>
        </a:xfrm>
      </p:grpSpPr>
      <p:pic>
        <p:nvPicPr>
          <p:cNvPr id="5" name="Graphic 4">
            <a:extLst>
              <a:ext uri="{FF2B5EF4-FFF2-40B4-BE49-F238E27FC236}">
                <a16:creationId xmlns:a16="http://schemas.microsoft.com/office/drawing/2014/main" id="{6F56E7FB-B6CF-4E67-9829-B821AF78EB43}"/>
              </a:ext>
            </a:extLst>
          </p:cNvPr>
          <p:cNvPicPr>
            <a:picLocks noChangeAspect="1"/>
          </p:cNvPicPr>
          <p:nvPr/>
        </p:nvPicPr>
        <p:blipFill>
          <a:blip r:embed="rId2">
            <a:extLst>
              <a:ext uri="{96DAC541-7B7A-43D3-8B79-37D633B846F1}">
                <asvg:svgBlip xmlns:asvg="http://schemas.microsoft.com/office/drawing/2016/SVG/main" r:embed="rId3"/>
              </a:ext>
            </a:extLst>
          </a:blip>
          <a:srcRect t="85211"/>
          <a:stretch/>
        </p:blipFill>
        <p:spPr>
          <a:xfrm>
            <a:off x="0" y="5843752"/>
            <a:ext cx="12192000" cy="1014248"/>
          </a:xfrm>
          <a:prstGeom prst="rect">
            <a:avLst/>
          </a:prstGeom>
        </p:spPr>
      </p:pic>
      <p:pic>
        <p:nvPicPr>
          <p:cNvPr id="6" name="Picture 5">
            <a:extLst>
              <a:ext uri="{FF2B5EF4-FFF2-40B4-BE49-F238E27FC236}">
                <a16:creationId xmlns:a16="http://schemas.microsoft.com/office/drawing/2014/main" id="{291195C8-5C87-BA5A-0C79-5FC91D6EC2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03150" y="5328746"/>
            <a:ext cx="1315277" cy="1405555"/>
          </a:xfrm>
          <a:prstGeom prst="rect">
            <a:avLst/>
          </a:prstGeom>
        </p:spPr>
      </p:pic>
      <p:sp>
        <p:nvSpPr>
          <p:cNvPr id="8" name="TextBox 7">
            <a:extLst>
              <a:ext uri="{FF2B5EF4-FFF2-40B4-BE49-F238E27FC236}">
                <a16:creationId xmlns:a16="http://schemas.microsoft.com/office/drawing/2014/main" id="{CB52675D-46CA-872F-317C-ECD65C68756F}"/>
              </a:ext>
            </a:extLst>
          </p:cNvPr>
          <p:cNvSpPr txBox="1"/>
          <p:nvPr/>
        </p:nvSpPr>
        <p:spPr>
          <a:xfrm>
            <a:off x="5070078" y="155113"/>
            <a:ext cx="205184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prstClr val="black"/>
                </a:solidFill>
                <a:latin typeface="Aptos" panose="02110004020202020204"/>
              </a:rPr>
              <a:t>And the score is…</a:t>
            </a:r>
            <a:endPar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4" name="Picture 3">
            <a:extLst>
              <a:ext uri="{FF2B5EF4-FFF2-40B4-BE49-F238E27FC236}">
                <a16:creationId xmlns:a16="http://schemas.microsoft.com/office/drawing/2014/main" id="{1C4694A4-353D-06C1-D905-1EA38C40152F}"/>
              </a:ext>
            </a:extLst>
          </p:cNvPr>
          <p:cNvPicPr>
            <a:picLocks noChangeAspect="1"/>
          </p:cNvPicPr>
          <p:nvPr/>
        </p:nvPicPr>
        <p:blipFill>
          <a:blip r:embed="rId5"/>
          <a:stretch>
            <a:fillRect/>
          </a:stretch>
        </p:blipFill>
        <p:spPr>
          <a:xfrm>
            <a:off x="6195298" y="922492"/>
            <a:ext cx="5537966" cy="38973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extBox 8">
            <a:extLst>
              <a:ext uri="{FF2B5EF4-FFF2-40B4-BE49-F238E27FC236}">
                <a16:creationId xmlns:a16="http://schemas.microsoft.com/office/drawing/2014/main" id="{0AC818DB-0A68-7316-3381-DD0E2EA370BA}"/>
              </a:ext>
            </a:extLst>
          </p:cNvPr>
          <p:cNvSpPr txBox="1"/>
          <p:nvPr/>
        </p:nvSpPr>
        <p:spPr>
          <a:xfrm>
            <a:off x="7697755" y="4959414"/>
            <a:ext cx="2179571" cy="369332"/>
          </a:xfrm>
          <a:prstGeom prst="rect">
            <a:avLst/>
          </a:prstGeom>
          <a:noFill/>
        </p:spPr>
        <p:txBody>
          <a:bodyPr wrap="none" rtlCol="0">
            <a:spAutoFit/>
          </a:bodyPr>
          <a:lstStyle/>
          <a:p>
            <a:r>
              <a:rPr lang="en-US" dirty="0"/>
              <a:t>0.02 – severe barrier</a:t>
            </a:r>
          </a:p>
        </p:txBody>
      </p:sp>
      <p:pic>
        <p:nvPicPr>
          <p:cNvPr id="1026" name="Picture 2">
            <a:extLst>
              <a:ext uri="{FF2B5EF4-FFF2-40B4-BE49-F238E27FC236}">
                <a16:creationId xmlns:a16="http://schemas.microsoft.com/office/drawing/2014/main" id="{BA60FB04-0CD4-36D1-B41A-8CC9364B5AE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9685" y="3178052"/>
            <a:ext cx="4686715" cy="22963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a:extLst>
              <a:ext uri="{FF2B5EF4-FFF2-40B4-BE49-F238E27FC236}">
                <a16:creationId xmlns:a16="http://schemas.microsoft.com/office/drawing/2014/main" id="{B9021D97-5F29-35C2-81E9-15D20B0C2DCF}"/>
              </a:ext>
            </a:extLst>
          </p:cNvPr>
          <p:cNvSpPr txBox="1"/>
          <p:nvPr/>
        </p:nvSpPr>
        <p:spPr>
          <a:xfrm>
            <a:off x="1614196" y="5521448"/>
            <a:ext cx="2489336" cy="369332"/>
          </a:xfrm>
          <a:prstGeom prst="rect">
            <a:avLst/>
          </a:prstGeom>
          <a:noFill/>
        </p:spPr>
        <p:txBody>
          <a:bodyPr wrap="none" rtlCol="0">
            <a:spAutoFit/>
          </a:bodyPr>
          <a:lstStyle/>
          <a:p>
            <a:r>
              <a:rPr lang="en-US" dirty="0"/>
              <a:t>0.56 – moderate barrier</a:t>
            </a:r>
          </a:p>
        </p:txBody>
      </p:sp>
      <p:pic>
        <p:nvPicPr>
          <p:cNvPr id="13" name="Picture 12">
            <a:extLst>
              <a:ext uri="{FF2B5EF4-FFF2-40B4-BE49-F238E27FC236}">
                <a16:creationId xmlns:a16="http://schemas.microsoft.com/office/drawing/2014/main" id="{D4748694-8142-A491-A1CC-9D0E489F3854}"/>
              </a:ext>
            </a:extLst>
          </p:cNvPr>
          <p:cNvPicPr>
            <a:picLocks noChangeAspect="1"/>
          </p:cNvPicPr>
          <p:nvPr/>
        </p:nvPicPr>
        <p:blipFill>
          <a:blip r:embed="rId7"/>
          <a:stretch>
            <a:fillRect/>
          </a:stretch>
        </p:blipFill>
        <p:spPr>
          <a:xfrm>
            <a:off x="1505333" y="649990"/>
            <a:ext cx="3275417" cy="24025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43870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946646-6CA3-9CD7-CFD7-AED6825A7579}"/>
            </a:ext>
          </a:extLst>
        </p:cNvPr>
        <p:cNvGrpSpPr/>
        <p:nvPr/>
      </p:nvGrpSpPr>
      <p:grpSpPr>
        <a:xfrm>
          <a:off x="0" y="0"/>
          <a:ext cx="0" cy="0"/>
          <a:chOff x="0" y="0"/>
          <a:chExt cx="0" cy="0"/>
        </a:xfrm>
      </p:grpSpPr>
      <p:pic>
        <p:nvPicPr>
          <p:cNvPr id="5" name="Graphic 4">
            <a:extLst>
              <a:ext uri="{FF2B5EF4-FFF2-40B4-BE49-F238E27FC236}">
                <a16:creationId xmlns:a16="http://schemas.microsoft.com/office/drawing/2014/main" id="{C897556A-674A-8E52-89FC-933860FC8E69}"/>
              </a:ext>
            </a:extLst>
          </p:cNvPr>
          <p:cNvPicPr>
            <a:picLocks noChangeAspect="1"/>
          </p:cNvPicPr>
          <p:nvPr/>
        </p:nvPicPr>
        <p:blipFill>
          <a:blip r:embed="rId2">
            <a:extLst>
              <a:ext uri="{96DAC541-7B7A-43D3-8B79-37D633B846F1}">
                <asvg:svgBlip xmlns:asvg="http://schemas.microsoft.com/office/drawing/2016/SVG/main" r:embed="rId3"/>
              </a:ext>
            </a:extLst>
          </a:blip>
          <a:srcRect t="85211"/>
          <a:stretch/>
        </p:blipFill>
        <p:spPr>
          <a:xfrm>
            <a:off x="0" y="5843752"/>
            <a:ext cx="12192000" cy="1014248"/>
          </a:xfrm>
          <a:prstGeom prst="rect">
            <a:avLst/>
          </a:prstGeom>
        </p:spPr>
      </p:pic>
      <p:pic>
        <p:nvPicPr>
          <p:cNvPr id="6" name="Picture 5">
            <a:extLst>
              <a:ext uri="{FF2B5EF4-FFF2-40B4-BE49-F238E27FC236}">
                <a16:creationId xmlns:a16="http://schemas.microsoft.com/office/drawing/2014/main" id="{9B366B8E-C8BD-2DB1-393A-DA48C9BBB4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03150" y="5328746"/>
            <a:ext cx="1315277" cy="1405555"/>
          </a:xfrm>
          <a:prstGeom prst="rect">
            <a:avLst/>
          </a:prstGeom>
        </p:spPr>
      </p:pic>
      <p:sp>
        <p:nvSpPr>
          <p:cNvPr id="8" name="TextBox 7">
            <a:extLst>
              <a:ext uri="{FF2B5EF4-FFF2-40B4-BE49-F238E27FC236}">
                <a16:creationId xmlns:a16="http://schemas.microsoft.com/office/drawing/2014/main" id="{E936E75B-B1EE-AF04-1B5C-B78C32E2FC83}"/>
              </a:ext>
            </a:extLst>
          </p:cNvPr>
          <p:cNvSpPr txBox="1"/>
          <p:nvPr/>
        </p:nvSpPr>
        <p:spPr>
          <a:xfrm>
            <a:off x="5070078" y="155113"/>
            <a:ext cx="205184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prstClr val="black"/>
                </a:solidFill>
                <a:latin typeface="Aptos" panose="02110004020202020204"/>
              </a:rPr>
              <a:t>And the score is…</a:t>
            </a:r>
            <a:endPar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9" name="TextBox 8">
            <a:extLst>
              <a:ext uri="{FF2B5EF4-FFF2-40B4-BE49-F238E27FC236}">
                <a16:creationId xmlns:a16="http://schemas.microsoft.com/office/drawing/2014/main" id="{5A51804B-6E1A-9B22-EC4D-54E964CCA11E}"/>
              </a:ext>
            </a:extLst>
          </p:cNvPr>
          <p:cNvSpPr txBox="1"/>
          <p:nvPr/>
        </p:nvSpPr>
        <p:spPr>
          <a:xfrm>
            <a:off x="8297882" y="4572445"/>
            <a:ext cx="1467068" cy="369332"/>
          </a:xfrm>
          <a:prstGeom prst="rect">
            <a:avLst/>
          </a:prstGeom>
          <a:noFill/>
        </p:spPr>
        <p:txBody>
          <a:bodyPr wrap="none" rtlCol="0">
            <a:spAutoFit/>
          </a:bodyPr>
          <a:lstStyle/>
          <a:p>
            <a:r>
              <a:rPr lang="en-US" dirty="0"/>
              <a:t>1 – no barrier</a:t>
            </a:r>
          </a:p>
        </p:txBody>
      </p:sp>
      <p:sp>
        <p:nvSpPr>
          <p:cNvPr id="11" name="TextBox 10">
            <a:extLst>
              <a:ext uri="{FF2B5EF4-FFF2-40B4-BE49-F238E27FC236}">
                <a16:creationId xmlns:a16="http://schemas.microsoft.com/office/drawing/2014/main" id="{33E234B8-DD5F-EF67-AF33-5BD3DC31E6F0}"/>
              </a:ext>
            </a:extLst>
          </p:cNvPr>
          <p:cNvSpPr txBox="1"/>
          <p:nvPr/>
        </p:nvSpPr>
        <p:spPr>
          <a:xfrm>
            <a:off x="1633911" y="5042497"/>
            <a:ext cx="2736903" cy="369332"/>
          </a:xfrm>
          <a:prstGeom prst="rect">
            <a:avLst/>
          </a:prstGeom>
          <a:noFill/>
        </p:spPr>
        <p:txBody>
          <a:bodyPr wrap="none" rtlCol="0">
            <a:spAutoFit/>
          </a:bodyPr>
          <a:lstStyle/>
          <a:p>
            <a:r>
              <a:rPr lang="en-US" dirty="0"/>
              <a:t>0.96 – insignificant barrier</a:t>
            </a:r>
          </a:p>
        </p:txBody>
      </p:sp>
      <p:pic>
        <p:nvPicPr>
          <p:cNvPr id="3" name="Picture 2">
            <a:extLst>
              <a:ext uri="{FF2B5EF4-FFF2-40B4-BE49-F238E27FC236}">
                <a16:creationId xmlns:a16="http://schemas.microsoft.com/office/drawing/2014/main" id="{60AEC3CB-0C1E-E7B5-A18D-C34C683A8A89}"/>
              </a:ext>
            </a:extLst>
          </p:cNvPr>
          <p:cNvPicPr>
            <a:picLocks noChangeAspect="1"/>
          </p:cNvPicPr>
          <p:nvPr/>
        </p:nvPicPr>
        <p:blipFill>
          <a:blip r:embed="rId5"/>
          <a:stretch>
            <a:fillRect/>
          </a:stretch>
        </p:blipFill>
        <p:spPr>
          <a:xfrm>
            <a:off x="298774" y="927106"/>
            <a:ext cx="5437441" cy="38973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0" name="Picture 2">
            <a:extLst>
              <a:ext uri="{FF2B5EF4-FFF2-40B4-BE49-F238E27FC236}">
                <a16:creationId xmlns:a16="http://schemas.microsoft.com/office/drawing/2014/main" id="{8908696A-D78E-9B5A-EC10-FCDD62E1322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1457319"/>
            <a:ext cx="5870833" cy="295181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32725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F258F6-1ED9-2B3B-4A6D-F2348E54A3AF}"/>
            </a:ext>
          </a:extLst>
        </p:cNvPr>
        <p:cNvGrpSpPr/>
        <p:nvPr/>
      </p:nvGrpSpPr>
      <p:grpSpPr>
        <a:xfrm>
          <a:off x="0" y="0"/>
          <a:ext cx="0" cy="0"/>
          <a:chOff x="0" y="0"/>
          <a:chExt cx="0" cy="0"/>
        </a:xfrm>
      </p:grpSpPr>
      <p:pic>
        <p:nvPicPr>
          <p:cNvPr id="5" name="Graphic 4">
            <a:extLst>
              <a:ext uri="{FF2B5EF4-FFF2-40B4-BE49-F238E27FC236}">
                <a16:creationId xmlns:a16="http://schemas.microsoft.com/office/drawing/2014/main" id="{299E6575-C7EC-6C3E-00E6-FD6A61EB94CD}"/>
              </a:ext>
            </a:extLst>
          </p:cNvPr>
          <p:cNvPicPr>
            <a:picLocks noChangeAspect="1"/>
          </p:cNvPicPr>
          <p:nvPr/>
        </p:nvPicPr>
        <p:blipFill>
          <a:blip r:embed="rId2">
            <a:extLst>
              <a:ext uri="{96DAC541-7B7A-43D3-8B79-37D633B846F1}">
                <asvg:svgBlip xmlns:asvg="http://schemas.microsoft.com/office/drawing/2016/SVG/main" r:embed="rId3"/>
              </a:ext>
            </a:extLst>
          </a:blip>
          <a:srcRect t="85211"/>
          <a:stretch/>
        </p:blipFill>
        <p:spPr>
          <a:xfrm>
            <a:off x="0" y="5843752"/>
            <a:ext cx="12192000" cy="1014248"/>
          </a:xfrm>
          <a:prstGeom prst="rect">
            <a:avLst/>
          </a:prstGeom>
        </p:spPr>
      </p:pic>
      <p:pic>
        <p:nvPicPr>
          <p:cNvPr id="6" name="Picture 5">
            <a:extLst>
              <a:ext uri="{FF2B5EF4-FFF2-40B4-BE49-F238E27FC236}">
                <a16:creationId xmlns:a16="http://schemas.microsoft.com/office/drawing/2014/main" id="{1FE33A4A-D901-8A5E-AC72-8AA48D8ED4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03150" y="5328746"/>
            <a:ext cx="1315277" cy="1405555"/>
          </a:xfrm>
          <a:prstGeom prst="rect">
            <a:avLst/>
          </a:prstGeom>
        </p:spPr>
      </p:pic>
      <p:sp>
        <p:nvSpPr>
          <p:cNvPr id="8" name="TextBox 7">
            <a:extLst>
              <a:ext uri="{FF2B5EF4-FFF2-40B4-BE49-F238E27FC236}">
                <a16:creationId xmlns:a16="http://schemas.microsoft.com/office/drawing/2014/main" id="{3A2E037B-0273-7AA9-B42A-3CCE248E53CB}"/>
              </a:ext>
            </a:extLst>
          </p:cNvPr>
          <p:cNvSpPr txBox="1"/>
          <p:nvPr/>
        </p:nvSpPr>
        <p:spPr>
          <a:xfrm>
            <a:off x="5070078" y="155113"/>
            <a:ext cx="205184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prstClr val="black"/>
                </a:solidFill>
                <a:latin typeface="Aptos" panose="02110004020202020204"/>
              </a:rPr>
              <a:t>And the score is…</a:t>
            </a:r>
            <a:endPar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9" name="TextBox 8">
            <a:extLst>
              <a:ext uri="{FF2B5EF4-FFF2-40B4-BE49-F238E27FC236}">
                <a16:creationId xmlns:a16="http://schemas.microsoft.com/office/drawing/2014/main" id="{6F692A37-C79F-BB02-CF38-0A6B19B228AD}"/>
              </a:ext>
            </a:extLst>
          </p:cNvPr>
          <p:cNvSpPr txBox="1"/>
          <p:nvPr/>
        </p:nvSpPr>
        <p:spPr>
          <a:xfrm>
            <a:off x="8066247" y="4335120"/>
            <a:ext cx="2736903" cy="369332"/>
          </a:xfrm>
          <a:prstGeom prst="rect">
            <a:avLst/>
          </a:prstGeom>
          <a:noFill/>
        </p:spPr>
        <p:txBody>
          <a:bodyPr wrap="none" rtlCol="0">
            <a:spAutoFit/>
          </a:bodyPr>
          <a:lstStyle/>
          <a:p>
            <a:r>
              <a:rPr lang="en-US" dirty="0"/>
              <a:t>0.86 – insignificant barrier</a:t>
            </a:r>
          </a:p>
        </p:txBody>
      </p:sp>
      <p:sp>
        <p:nvSpPr>
          <p:cNvPr id="11" name="TextBox 10">
            <a:extLst>
              <a:ext uri="{FF2B5EF4-FFF2-40B4-BE49-F238E27FC236}">
                <a16:creationId xmlns:a16="http://schemas.microsoft.com/office/drawing/2014/main" id="{0CA75D2D-9896-E68D-D191-D179ADFA60D0}"/>
              </a:ext>
            </a:extLst>
          </p:cNvPr>
          <p:cNvSpPr txBox="1"/>
          <p:nvPr/>
        </p:nvSpPr>
        <p:spPr>
          <a:xfrm>
            <a:off x="1919628" y="4335120"/>
            <a:ext cx="2108269" cy="369332"/>
          </a:xfrm>
          <a:prstGeom prst="rect">
            <a:avLst/>
          </a:prstGeom>
          <a:noFill/>
        </p:spPr>
        <p:txBody>
          <a:bodyPr wrap="none" rtlCol="0">
            <a:spAutoFit/>
          </a:bodyPr>
          <a:lstStyle/>
          <a:p>
            <a:r>
              <a:rPr lang="en-US" dirty="0"/>
              <a:t>0.70 – minor barrier</a:t>
            </a:r>
          </a:p>
        </p:txBody>
      </p:sp>
      <p:pic>
        <p:nvPicPr>
          <p:cNvPr id="3074" name="Picture 2">
            <a:extLst>
              <a:ext uri="{FF2B5EF4-FFF2-40B4-BE49-F238E27FC236}">
                <a16:creationId xmlns:a16="http://schemas.microsoft.com/office/drawing/2014/main" id="{4B9A0487-0C18-CA52-70BD-0B05406A6E3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835" y="1212264"/>
            <a:ext cx="5445289" cy="29771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075" name="Picture 3">
            <a:extLst>
              <a:ext uri="{FF2B5EF4-FFF2-40B4-BE49-F238E27FC236}">
                <a16:creationId xmlns:a16="http://schemas.microsoft.com/office/drawing/2014/main" id="{866B848A-295F-D06D-FDFB-DDA78A692C7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28026" y="1212264"/>
            <a:ext cx="5605354" cy="29771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39496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3B43F6E2-F192-827A-A196-FE48CD393126}"/>
              </a:ext>
            </a:extLst>
          </p:cNvPr>
          <p:cNvPicPr>
            <a:picLocks noChangeAspect="1"/>
          </p:cNvPicPr>
          <p:nvPr/>
        </p:nvPicPr>
        <p:blipFill>
          <a:blip r:embed="rId2">
            <a:extLst>
              <a:ext uri="{96DAC541-7B7A-43D3-8B79-37D633B846F1}">
                <asvg:svgBlip xmlns:asvg="http://schemas.microsoft.com/office/drawing/2016/SVG/main" r:embed="rId3"/>
              </a:ext>
            </a:extLst>
          </a:blip>
          <a:srcRect t="85211"/>
          <a:stretch/>
        </p:blipFill>
        <p:spPr>
          <a:xfrm>
            <a:off x="0" y="5843752"/>
            <a:ext cx="12192000" cy="1014248"/>
          </a:xfrm>
          <a:prstGeom prst="rect">
            <a:avLst/>
          </a:prstGeom>
        </p:spPr>
      </p:pic>
      <p:pic>
        <p:nvPicPr>
          <p:cNvPr id="6" name="Picture 5">
            <a:extLst>
              <a:ext uri="{FF2B5EF4-FFF2-40B4-BE49-F238E27FC236}">
                <a16:creationId xmlns:a16="http://schemas.microsoft.com/office/drawing/2014/main" id="{93B0CAED-75CC-1892-359F-4F0E6353B3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03150" y="5328746"/>
            <a:ext cx="1315277" cy="1405555"/>
          </a:xfrm>
          <a:prstGeom prst="rect">
            <a:avLst/>
          </a:prstGeom>
        </p:spPr>
      </p:pic>
      <p:sp>
        <p:nvSpPr>
          <p:cNvPr id="4" name="TextBox 3">
            <a:extLst>
              <a:ext uri="{FF2B5EF4-FFF2-40B4-BE49-F238E27FC236}">
                <a16:creationId xmlns:a16="http://schemas.microsoft.com/office/drawing/2014/main" id="{C8FDFA72-1064-83FB-2BCE-50EAE6A7F2D5}"/>
              </a:ext>
            </a:extLst>
          </p:cNvPr>
          <p:cNvSpPr txBox="1"/>
          <p:nvPr/>
        </p:nvSpPr>
        <p:spPr>
          <a:xfrm>
            <a:off x="5281715" y="339684"/>
            <a:ext cx="1816138" cy="369332"/>
          </a:xfrm>
          <a:prstGeom prst="rect">
            <a:avLst/>
          </a:prstGeom>
          <a:noFill/>
        </p:spPr>
        <p:txBody>
          <a:bodyPr wrap="none" rtlCol="0">
            <a:spAutoFit/>
          </a:bodyPr>
          <a:lstStyle/>
          <a:p>
            <a:r>
              <a:rPr lang="en-US" b="1" dirty="0"/>
              <a:t>History of SARP</a:t>
            </a:r>
          </a:p>
        </p:txBody>
      </p:sp>
      <p:graphicFrame>
        <p:nvGraphicFramePr>
          <p:cNvPr id="9" name="TextBox 2">
            <a:extLst>
              <a:ext uri="{FF2B5EF4-FFF2-40B4-BE49-F238E27FC236}">
                <a16:creationId xmlns:a16="http://schemas.microsoft.com/office/drawing/2014/main" id="{D846068A-6BED-BDD9-7DE0-1401F1BA7CFA}"/>
              </a:ext>
            </a:extLst>
          </p:cNvPr>
          <p:cNvGraphicFramePr/>
          <p:nvPr>
            <p:extLst>
              <p:ext uri="{D42A27DB-BD31-4B8C-83A1-F6EECF244321}">
                <p14:modId xmlns:p14="http://schemas.microsoft.com/office/powerpoint/2010/main" val="3554178624"/>
              </p:ext>
            </p:extLst>
          </p:nvPr>
        </p:nvGraphicFramePr>
        <p:xfrm>
          <a:off x="489528" y="709016"/>
          <a:ext cx="11267044" cy="436222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8487099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FB4DB6-2871-A0B6-1902-A7996F11AD0C}"/>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614A4B39-A6BD-86DE-FBB4-D619AC2FEA1E}"/>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 t="4445" r="1727"/>
          <a:stretch/>
        </p:blipFill>
        <p:spPr>
          <a:xfrm rot="10800000">
            <a:off x="10163502" y="0"/>
            <a:ext cx="2028497" cy="6858000"/>
          </a:xfrm>
          <a:prstGeom prst="rect">
            <a:avLst/>
          </a:prstGeom>
        </p:spPr>
      </p:pic>
      <p:pic>
        <p:nvPicPr>
          <p:cNvPr id="6" name="Picture 5">
            <a:extLst>
              <a:ext uri="{FF2B5EF4-FFF2-40B4-BE49-F238E27FC236}">
                <a16:creationId xmlns:a16="http://schemas.microsoft.com/office/drawing/2014/main" id="{194A2789-3649-2C2B-29A7-6F4208D34F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71618" y="5276194"/>
            <a:ext cx="1315277" cy="1405555"/>
          </a:xfrm>
          <a:prstGeom prst="rect">
            <a:avLst/>
          </a:prstGeom>
        </p:spPr>
      </p:pic>
      <p:sp>
        <p:nvSpPr>
          <p:cNvPr id="2" name="TextBox 1">
            <a:extLst>
              <a:ext uri="{FF2B5EF4-FFF2-40B4-BE49-F238E27FC236}">
                <a16:creationId xmlns:a16="http://schemas.microsoft.com/office/drawing/2014/main" id="{0FDBCD70-3859-8BDC-5BA5-7121CC3FF44E}"/>
              </a:ext>
            </a:extLst>
          </p:cNvPr>
          <p:cNvSpPr txBox="1"/>
          <p:nvPr/>
        </p:nvSpPr>
        <p:spPr>
          <a:xfrm>
            <a:off x="4447140" y="166223"/>
            <a:ext cx="1931299" cy="369332"/>
          </a:xfrm>
          <a:prstGeom prst="rect">
            <a:avLst/>
          </a:prstGeom>
          <a:noFill/>
        </p:spPr>
        <p:txBody>
          <a:bodyPr wrap="none" rtlCol="0">
            <a:spAutoFit/>
          </a:bodyPr>
          <a:lstStyle/>
          <a:p>
            <a:pPr algn="ctr"/>
            <a:r>
              <a:rPr lang="en-US" b="1" dirty="0"/>
              <a:t>Setting Priorities</a:t>
            </a:r>
            <a:endParaRPr lang="en-US" dirty="0"/>
          </a:p>
        </p:txBody>
      </p:sp>
      <p:pic>
        <p:nvPicPr>
          <p:cNvPr id="4" name="Picture 3">
            <a:extLst>
              <a:ext uri="{FF2B5EF4-FFF2-40B4-BE49-F238E27FC236}">
                <a16:creationId xmlns:a16="http://schemas.microsoft.com/office/drawing/2014/main" id="{ABBB5C77-E66C-3140-48A6-1D9A80D596D2}"/>
              </a:ext>
            </a:extLst>
          </p:cNvPr>
          <p:cNvPicPr>
            <a:picLocks noChangeAspect="1"/>
          </p:cNvPicPr>
          <p:nvPr/>
        </p:nvPicPr>
        <p:blipFill>
          <a:blip r:embed="rId4"/>
          <a:stretch>
            <a:fillRect/>
          </a:stretch>
        </p:blipFill>
        <p:spPr>
          <a:xfrm>
            <a:off x="314037" y="646423"/>
            <a:ext cx="10197507" cy="5731377"/>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28523538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EE5B57-1EE5-CEFD-0063-D7D5D31DC3AB}"/>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CA57000E-8071-A1DC-A270-BD6290EB5A56}"/>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 t="4445" r="1727"/>
          <a:stretch/>
        </p:blipFill>
        <p:spPr>
          <a:xfrm rot="10800000">
            <a:off x="10163502" y="0"/>
            <a:ext cx="2028497" cy="6858000"/>
          </a:xfrm>
          <a:prstGeom prst="rect">
            <a:avLst/>
          </a:prstGeom>
        </p:spPr>
      </p:pic>
      <p:pic>
        <p:nvPicPr>
          <p:cNvPr id="6" name="Picture 5">
            <a:extLst>
              <a:ext uri="{FF2B5EF4-FFF2-40B4-BE49-F238E27FC236}">
                <a16:creationId xmlns:a16="http://schemas.microsoft.com/office/drawing/2014/main" id="{83188DBC-4ED2-9239-BC02-5A2EA66397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71618" y="5276194"/>
            <a:ext cx="1315277" cy="1405555"/>
          </a:xfrm>
          <a:prstGeom prst="rect">
            <a:avLst/>
          </a:prstGeom>
        </p:spPr>
      </p:pic>
      <p:sp>
        <p:nvSpPr>
          <p:cNvPr id="2" name="TextBox 1">
            <a:extLst>
              <a:ext uri="{FF2B5EF4-FFF2-40B4-BE49-F238E27FC236}">
                <a16:creationId xmlns:a16="http://schemas.microsoft.com/office/drawing/2014/main" id="{3685E155-1BA7-FCEC-5FEF-2A45A39BE255}"/>
              </a:ext>
            </a:extLst>
          </p:cNvPr>
          <p:cNvSpPr txBox="1"/>
          <p:nvPr/>
        </p:nvSpPr>
        <p:spPr>
          <a:xfrm>
            <a:off x="4424130" y="138545"/>
            <a:ext cx="1931299" cy="369332"/>
          </a:xfrm>
          <a:prstGeom prst="rect">
            <a:avLst/>
          </a:prstGeom>
          <a:noFill/>
        </p:spPr>
        <p:txBody>
          <a:bodyPr wrap="none" rtlCol="0">
            <a:spAutoFit/>
          </a:bodyPr>
          <a:lstStyle/>
          <a:p>
            <a:pPr algn="ctr"/>
            <a:r>
              <a:rPr lang="en-US" b="1" dirty="0"/>
              <a:t>Setting Priorities</a:t>
            </a:r>
            <a:endParaRPr lang="en-US" dirty="0"/>
          </a:p>
        </p:txBody>
      </p:sp>
      <p:pic>
        <p:nvPicPr>
          <p:cNvPr id="7" name="Picture 6">
            <a:extLst>
              <a:ext uri="{FF2B5EF4-FFF2-40B4-BE49-F238E27FC236}">
                <a16:creationId xmlns:a16="http://schemas.microsoft.com/office/drawing/2014/main" id="{327D7281-18D7-C4A6-5334-85392137CC29}"/>
              </a:ext>
            </a:extLst>
          </p:cNvPr>
          <p:cNvPicPr>
            <a:picLocks noChangeAspect="1"/>
          </p:cNvPicPr>
          <p:nvPr/>
        </p:nvPicPr>
        <p:blipFill>
          <a:blip r:embed="rId4"/>
          <a:stretch>
            <a:fillRect/>
          </a:stretch>
        </p:blipFill>
        <p:spPr>
          <a:xfrm>
            <a:off x="296287" y="646423"/>
            <a:ext cx="10186986" cy="5779246"/>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3423422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C29198-3FF2-4D2F-CE8C-2DFAD021780C}"/>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EFF1DDEB-9B71-A31A-18B1-82C5FC5B88BF}"/>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 t="4445" r="1727"/>
          <a:stretch/>
        </p:blipFill>
        <p:spPr>
          <a:xfrm>
            <a:off x="-1" y="0"/>
            <a:ext cx="3941379" cy="6858000"/>
          </a:xfrm>
          <a:prstGeom prst="rect">
            <a:avLst/>
          </a:prstGeom>
        </p:spPr>
      </p:pic>
      <p:pic>
        <p:nvPicPr>
          <p:cNvPr id="7" name="Picture 6">
            <a:extLst>
              <a:ext uri="{FF2B5EF4-FFF2-40B4-BE49-F238E27FC236}">
                <a16:creationId xmlns:a16="http://schemas.microsoft.com/office/drawing/2014/main" id="{01045AB5-A43E-C298-8273-B448452EAE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621" y="4403688"/>
            <a:ext cx="2161248" cy="2309591"/>
          </a:xfrm>
          <a:prstGeom prst="rect">
            <a:avLst/>
          </a:prstGeom>
        </p:spPr>
      </p:pic>
      <p:sp>
        <p:nvSpPr>
          <p:cNvPr id="2" name="TextBox 1">
            <a:extLst>
              <a:ext uri="{FF2B5EF4-FFF2-40B4-BE49-F238E27FC236}">
                <a16:creationId xmlns:a16="http://schemas.microsoft.com/office/drawing/2014/main" id="{6F663FFD-3E8B-50F0-3435-5DE6A61003D6}"/>
              </a:ext>
            </a:extLst>
          </p:cNvPr>
          <p:cNvSpPr txBox="1"/>
          <p:nvPr/>
        </p:nvSpPr>
        <p:spPr>
          <a:xfrm>
            <a:off x="4706968" y="560338"/>
            <a:ext cx="4818242" cy="369332"/>
          </a:xfrm>
          <a:prstGeom prst="rect">
            <a:avLst/>
          </a:prstGeom>
          <a:noFill/>
        </p:spPr>
        <p:txBody>
          <a:bodyPr wrap="none" rtlCol="0">
            <a:spAutoFit/>
          </a:bodyPr>
          <a:lstStyle/>
          <a:p>
            <a:r>
              <a:rPr lang="en-US" b="1" dirty="0"/>
              <a:t>Kentucky Aquatic Connectivity Team (KACT)</a:t>
            </a:r>
            <a:endParaRPr lang="en-US" dirty="0"/>
          </a:p>
        </p:txBody>
      </p:sp>
      <p:graphicFrame>
        <p:nvGraphicFramePr>
          <p:cNvPr id="10" name="TextBox 5">
            <a:extLst>
              <a:ext uri="{FF2B5EF4-FFF2-40B4-BE49-F238E27FC236}">
                <a16:creationId xmlns:a16="http://schemas.microsoft.com/office/drawing/2014/main" id="{9B9DC242-A696-452D-8D5E-895CA2A34057}"/>
              </a:ext>
            </a:extLst>
          </p:cNvPr>
          <p:cNvGraphicFramePr/>
          <p:nvPr>
            <p:extLst>
              <p:ext uri="{D42A27DB-BD31-4B8C-83A1-F6EECF244321}">
                <p14:modId xmlns:p14="http://schemas.microsoft.com/office/powerpoint/2010/main" val="1149954441"/>
              </p:ext>
            </p:extLst>
          </p:nvPr>
        </p:nvGraphicFramePr>
        <p:xfrm>
          <a:off x="2372396" y="1877171"/>
          <a:ext cx="9487386" cy="345618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2871354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408B30C-19C7-201D-055A-E53C868D26A2}"/>
            </a:ext>
          </a:extLst>
        </p:cNvPr>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FAF68CB5-D519-4070-A998-B86F0FBCD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A5C143A2-4167-D372-9CCC-B918F195A894}"/>
              </a:ext>
            </a:extLst>
          </p:cNvPr>
          <p:cNvPicPr>
            <a:picLocks noChangeAspect="1"/>
          </p:cNvPicPr>
          <p:nvPr/>
        </p:nvPicPr>
        <p:blipFill>
          <a:blip r:embed="rId2">
            <a:extLst>
              <a:ext uri="{28A0092B-C50C-407E-A947-70E740481C1C}">
                <a14:useLocalDpi xmlns:a14="http://schemas.microsoft.com/office/drawing/2010/main" val="0"/>
              </a:ext>
            </a:extLst>
          </a:blip>
          <a:srcRect t="2490" r="-5" b="4005"/>
          <a:stretch>
            <a:fillRect/>
          </a:stretch>
        </p:blipFill>
        <p:spPr>
          <a:xfrm>
            <a:off x="312678" y="501986"/>
            <a:ext cx="2769973" cy="2769973"/>
          </a:xfrm>
          <a:custGeom>
            <a:avLst/>
            <a:gdLst/>
            <a:ahLst/>
            <a:cxnLst/>
            <a:rect l="l" t="t" r="r" b="b"/>
            <a:pathLst>
              <a:path w="2769973" h="2769973">
                <a:moveTo>
                  <a:pt x="133430" y="0"/>
                </a:moveTo>
                <a:lnTo>
                  <a:pt x="2636543" y="0"/>
                </a:lnTo>
                <a:cubicBezTo>
                  <a:pt x="2710234" y="0"/>
                  <a:pt x="2769973" y="59739"/>
                  <a:pt x="2769973" y="133430"/>
                </a:cubicBezTo>
                <a:lnTo>
                  <a:pt x="2769973" y="2636543"/>
                </a:lnTo>
                <a:cubicBezTo>
                  <a:pt x="2769973" y="2710234"/>
                  <a:pt x="2710234" y="2769973"/>
                  <a:pt x="2636543" y="2769973"/>
                </a:cubicBezTo>
                <a:lnTo>
                  <a:pt x="133430" y="2769973"/>
                </a:lnTo>
                <a:cubicBezTo>
                  <a:pt x="59739" y="2769973"/>
                  <a:pt x="0" y="2710234"/>
                  <a:pt x="0" y="2636543"/>
                </a:cubicBezTo>
                <a:lnTo>
                  <a:pt x="0" y="133430"/>
                </a:lnTo>
                <a:cubicBezTo>
                  <a:pt x="0" y="59739"/>
                  <a:pt x="59739" y="0"/>
                  <a:pt x="133430" y="0"/>
                </a:cubicBezTo>
                <a:close/>
              </a:path>
            </a:pathLst>
          </a:custGeom>
        </p:spPr>
      </p:pic>
      <p:pic>
        <p:nvPicPr>
          <p:cNvPr id="11" name="Picture 10">
            <a:extLst>
              <a:ext uri="{FF2B5EF4-FFF2-40B4-BE49-F238E27FC236}">
                <a16:creationId xmlns:a16="http://schemas.microsoft.com/office/drawing/2014/main" id="{5EE352FF-4371-D8EC-8B55-2A17C8463102}"/>
              </a:ext>
            </a:extLst>
          </p:cNvPr>
          <p:cNvPicPr>
            <a:picLocks noChangeAspect="1"/>
          </p:cNvPicPr>
          <p:nvPr/>
        </p:nvPicPr>
        <p:blipFill>
          <a:blip r:embed="rId3"/>
          <a:srcRect l="17493" r="10753" b="-5"/>
          <a:stretch>
            <a:fillRect/>
          </a:stretch>
        </p:blipFill>
        <p:spPr>
          <a:xfrm>
            <a:off x="3276002" y="501987"/>
            <a:ext cx="2769973" cy="2769973"/>
          </a:xfrm>
          <a:custGeom>
            <a:avLst/>
            <a:gdLst/>
            <a:ahLst/>
            <a:cxnLst/>
            <a:rect l="l" t="t" r="r" b="b"/>
            <a:pathLst>
              <a:path w="2683042" h="2683042">
                <a:moveTo>
                  <a:pt x="102278" y="0"/>
                </a:moveTo>
                <a:lnTo>
                  <a:pt x="2580764" y="0"/>
                </a:lnTo>
                <a:cubicBezTo>
                  <a:pt x="2637251" y="0"/>
                  <a:pt x="2683042" y="45791"/>
                  <a:pt x="2683042" y="102278"/>
                </a:cubicBezTo>
                <a:lnTo>
                  <a:pt x="2683042" y="2580764"/>
                </a:lnTo>
                <a:cubicBezTo>
                  <a:pt x="2683042" y="2637251"/>
                  <a:pt x="2637251" y="2683042"/>
                  <a:pt x="2580764" y="2683042"/>
                </a:cubicBezTo>
                <a:lnTo>
                  <a:pt x="102278" y="2683042"/>
                </a:lnTo>
                <a:cubicBezTo>
                  <a:pt x="45791" y="2683042"/>
                  <a:pt x="0" y="2637251"/>
                  <a:pt x="0" y="2580764"/>
                </a:cubicBezTo>
                <a:lnTo>
                  <a:pt x="0" y="102278"/>
                </a:lnTo>
                <a:cubicBezTo>
                  <a:pt x="0" y="45791"/>
                  <a:pt x="45791" y="0"/>
                  <a:pt x="102278" y="0"/>
                </a:cubicBezTo>
                <a:close/>
              </a:path>
            </a:pathLst>
          </a:custGeom>
        </p:spPr>
      </p:pic>
      <p:pic>
        <p:nvPicPr>
          <p:cNvPr id="13" name="Picture 12">
            <a:extLst>
              <a:ext uri="{FF2B5EF4-FFF2-40B4-BE49-F238E27FC236}">
                <a16:creationId xmlns:a16="http://schemas.microsoft.com/office/drawing/2014/main" id="{34BC1CD2-575D-E15A-CD28-F052E8A3A8AF}"/>
              </a:ext>
            </a:extLst>
          </p:cNvPr>
          <p:cNvPicPr>
            <a:picLocks noChangeAspect="1"/>
          </p:cNvPicPr>
          <p:nvPr/>
        </p:nvPicPr>
        <p:blipFill>
          <a:blip r:embed="rId4"/>
          <a:srcRect l="12767" r="13735" b="3"/>
          <a:stretch>
            <a:fillRect/>
          </a:stretch>
        </p:blipFill>
        <p:spPr>
          <a:xfrm>
            <a:off x="312774" y="3429005"/>
            <a:ext cx="2769973" cy="2769973"/>
          </a:xfrm>
          <a:custGeom>
            <a:avLst/>
            <a:gdLst/>
            <a:ahLst/>
            <a:cxnLst/>
            <a:rect l="l" t="t" r="r" b="b"/>
            <a:pathLst>
              <a:path w="2683042" h="2683042">
                <a:moveTo>
                  <a:pt x="102278" y="0"/>
                </a:moveTo>
                <a:lnTo>
                  <a:pt x="2580764" y="0"/>
                </a:lnTo>
                <a:cubicBezTo>
                  <a:pt x="2637251" y="0"/>
                  <a:pt x="2683042" y="45791"/>
                  <a:pt x="2683042" y="102278"/>
                </a:cubicBezTo>
                <a:lnTo>
                  <a:pt x="2683042" y="2580764"/>
                </a:lnTo>
                <a:cubicBezTo>
                  <a:pt x="2683042" y="2637251"/>
                  <a:pt x="2637251" y="2683042"/>
                  <a:pt x="2580764" y="2683042"/>
                </a:cubicBezTo>
                <a:lnTo>
                  <a:pt x="102278" y="2683042"/>
                </a:lnTo>
                <a:cubicBezTo>
                  <a:pt x="45791" y="2683042"/>
                  <a:pt x="0" y="2637251"/>
                  <a:pt x="0" y="2580764"/>
                </a:cubicBezTo>
                <a:lnTo>
                  <a:pt x="0" y="102278"/>
                </a:lnTo>
                <a:cubicBezTo>
                  <a:pt x="0" y="45791"/>
                  <a:pt x="45791" y="0"/>
                  <a:pt x="102278" y="0"/>
                </a:cubicBezTo>
                <a:close/>
              </a:path>
            </a:pathLst>
          </a:custGeom>
        </p:spPr>
      </p:pic>
      <p:pic>
        <p:nvPicPr>
          <p:cNvPr id="4" name="Picture 3">
            <a:extLst>
              <a:ext uri="{FF2B5EF4-FFF2-40B4-BE49-F238E27FC236}">
                <a16:creationId xmlns:a16="http://schemas.microsoft.com/office/drawing/2014/main" id="{54C11AB4-B534-84C2-B29C-7FA645DE27A9}"/>
              </a:ext>
            </a:extLst>
          </p:cNvPr>
          <p:cNvPicPr>
            <a:picLocks noChangeAspect="1"/>
          </p:cNvPicPr>
          <p:nvPr/>
        </p:nvPicPr>
        <p:blipFill>
          <a:blip r:embed="rId5"/>
          <a:srcRect l="21424" r="5078" b="3"/>
          <a:stretch>
            <a:fillRect/>
          </a:stretch>
        </p:blipFill>
        <p:spPr>
          <a:xfrm>
            <a:off x="3276003" y="3428994"/>
            <a:ext cx="2769973" cy="2769974"/>
          </a:xfrm>
          <a:custGeom>
            <a:avLst/>
            <a:gdLst/>
            <a:ahLst/>
            <a:cxnLst/>
            <a:rect l="l" t="t" r="r" b="b"/>
            <a:pathLst>
              <a:path w="3118718" h="3118719">
                <a:moveTo>
                  <a:pt x="127306" y="0"/>
                </a:moveTo>
                <a:lnTo>
                  <a:pt x="2991412" y="0"/>
                </a:lnTo>
                <a:cubicBezTo>
                  <a:pt x="3061721" y="0"/>
                  <a:pt x="3118718" y="56997"/>
                  <a:pt x="3118718" y="127306"/>
                </a:cubicBezTo>
                <a:lnTo>
                  <a:pt x="3118718" y="2991413"/>
                </a:lnTo>
                <a:cubicBezTo>
                  <a:pt x="3118718" y="3061722"/>
                  <a:pt x="3061721" y="3118719"/>
                  <a:pt x="2991412" y="3118719"/>
                </a:cubicBezTo>
                <a:lnTo>
                  <a:pt x="127306" y="3118719"/>
                </a:lnTo>
                <a:cubicBezTo>
                  <a:pt x="56997" y="3118719"/>
                  <a:pt x="0" y="3061722"/>
                  <a:pt x="0" y="2991413"/>
                </a:cubicBezTo>
                <a:lnTo>
                  <a:pt x="0" y="127306"/>
                </a:lnTo>
                <a:cubicBezTo>
                  <a:pt x="0" y="56997"/>
                  <a:pt x="56997" y="0"/>
                  <a:pt x="127306" y="0"/>
                </a:cubicBezTo>
                <a:close/>
              </a:path>
            </a:pathLst>
          </a:custGeom>
        </p:spPr>
      </p:pic>
      <p:sp>
        <p:nvSpPr>
          <p:cNvPr id="20" name="Arc 19">
            <a:extLst>
              <a:ext uri="{FF2B5EF4-FFF2-40B4-BE49-F238E27FC236}">
                <a16:creationId xmlns:a16="http://schemas.microsoft.com/office/drawing/2014/main" id="{7586665A-47B3-4AEE-BC94-15D89FF706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36468">
            <a:off x="7783403" y="326268"/>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 name="TextBox 1">
            <a:extLst>
              <a:ext uri="{FF2B5EF4-FFF2-40B4-BE49-F238E27FC236}">
                <a16:creationId xmlns:a16="http://schemas.microsoft.com/office/drawing/2014/main" id="{A0C9337C-1514-5FF7-C856-A9EB9F445A1D}"/>
              </a:ext>
            </a:extLst>
          </p:cNvPr>
          <p:cNvSpPr txBox="1"/>
          <p:nvPr/>
        </p:nvSpPr>
        <p:spPr>
          <a:xfrm>
            <a:off x="6532728" y="486184"/>
            <a:ext cx="5015804" cy="132556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400" b="1" kern="1200">
                <a:solidFill>
                  <a:schemeClr val="tx1"/>
                </a:solidFill>
                <a:latin typeface="+mj-lt"/>
                <a:ea typeface="+mj-ea"/>
                <a:cs typeface="+mj-cs"/>
              </a:rPr>
              <a:t>Kentucky Aquatic Connectivity Team (KACT)</a:t>
            </a:r>
            <a:endParaRPr lang="en-US" sz="3400" kern="1200">
              <a:solidFill>
                <a:schemeClr val="tx1"/>
              </a:solidFill>
              <a:latin typeface="+mj-lt"/>
              <a:ea typeface="+mj-ea"/>
              <a:cs typeface="+mj-cs"/>
            </a:endParaRPr>
          </a:p>
        </p:txBody>
      </p:sp>
      <p:sp>
        <p:nvSpPr>
          <p:cNvPr id="8" name="TextBox 7">
            <a:extLst>
              <a:ext uri="{FF2B5EF4-FFF2-40B4-BE49-F238E27FC236}">
                <a16:creationId xmlns:a16="http://schemas.microsoft.com/office/drawing/2014/main" id="{3D846C6C-8837-6DC8-DF01-EED97947095B}"/>
              </a:ext>
            </a:extLst>
          </p:cNvPr>
          <p:cNvSpPr txBox="1"/>
          <p:nvPr/>
        </p:nvSpPr>
        <p:spPr>
          <a:xfrm>
            <a:off x="6532728" y="1946684"/>
            <a:ext cx="5015804" cy="4351338"/>
          </a:xfrm>
          <a:prstGeom prst="rect">
            <a:avLst/>
          </a:prstGeom>
        </p:spPr>
        <p:txBody>
          <a:bodyPr vert="horz" lIns="91440" tIns="45720" rIns="91440" bIns="45720" rtlCol="0">
            <a:normAutofit/>
          </a:bodyPr>
          <a:lstStyle/>
          <a:p>
            <a:pPr>
              <a:lnSpc>
                <a:spcPct val="90000"/>
              </a:lnSpc>
              <a:spcAft>
                <a:spcPts val="600"/>
              </a:spcAft>
            </a:pPr>
            <a:endParaRPr lang="en-US" dirty="0"/>
          </a:p>
          <a:p>
            <a:pPr>
              <a:lnSpc>
                <a:spcPct val="90000"/>
              </a:lnSpc>
              <a:spcAft>
                <a:spcPts val="600"/>
              </a:spcAft>
            </a:pPr>
            <a:r>
              <a:rPr lang="en-US" b="1" dirty="0"/>
              <a:t>Goal 1 - Road Stream Crossing Inventory and Replacement/Removal </a:t>
            </a:r>
          </a:p>
          <a:p>
            <a:pPr indent="-228600">
              <a:lnSpc>
                <a:spcPct val="90000"/>
              </a:lnSpc>
              <a:spcAft>
                <a:spcPts val="600"/>
              </a:spcAft>
              <a:buFont typeface="Arial" panose="020B0604020202020204" pitchFamily="34" charset="0"/>
              <a:buChar char="•"/>
            </a:pPr>
            <a:endParaRPr lang="en-US" dirty="0"/>
          </a:p>
          <a:p>
            <a:pPr>
              <a:lnSpc>
                <a:spcPct val="90000"/>
              </a:lnSpc>
              <a:spcAft>
                <a:spcPts val="600"/>
              </a:spcAft>
            </a:pPr>
            <a:r>
              <a:rPr lang="en-US" b="1" i="1" dirty="0"/>
              <a:t>Identify high priority watersheds to complete road-stream crossing inventory, pursue funding for high priority projects and compile information on best practices for road-stream crossing design </a:t>
            </a:r>
            <a:endParaRPr kumimoji="0" lang="en-US" b="1" i="0" u="none" strike="noStrike" cap="none" spc="0" normalizeH="0" baseline="0" noProof="0" dirty="0">
              <a:ln>
                <a:noFill/>
              </a:ln>
              <a:effectLst/>
              <a:uLnTx/>
              <a:uFillTx/>
            </a:endParaRPr>
          </a:p>
        </p:txBody>
      </p:sp>
      <p:pic>
        <p:nvPicPr>
          <p:cNvPr id="5" name="Graphic 4">
            <a:extLst>
              <a:ext uri="{FF2B5EF4-FFF2-40B4-BE49-F238E27FC236}">
                <a16:creationId xmlns:a16="http://schemas.microsoft.com/office/drawing/2014/main" id="{2C728D29-7199-F34B-2CBF-C0A03D1B366F}"/>
              </a:ext>
            </a:extLst>
          </p:cNvPr>
          <p:cNvPicPr>
            <a:picLocks noChangeAspect="1"/>
          </p:cNvPicPr>
          <p:nvPr/>
        </p:nvPicPr>
        <p:blipFill>
          <a:blip r:embed="rId6">
            <a:extLst>
              <a:ext uri="{96DAC541-7B7A-43D3-8B79-37D633B846F1}">
                <asvg:svgBlip xmlns:asvg="http://schemas.microsoft.com/office/drawing/2016/SVG/main" r:embed="rId7"/>
              </a:ext>
            </a:extLst>
          </a:blip>
          <a:srcRect t="85211"/>
          <a:stretch/>
        </p:blipFill>
        <p:spPr>
          <a:xfrm>
            <a:off x="0" y="5843752"/>
            <a:ext cx="12192000" cy="1014248"/>
          </a:xfrm>
          <a:prstGeom prst="rect">
            <a:avLst/>
          </a:prstGeom>
        </p:spPr>
      </p:pic>
    </p:spTree>
    <p:extLst>
      <p:ext uri="{BB962C8B-B14F-4D97-AF65-F5344CB8AC3E}">
        <p14:creationId xmlns:p14="http://schemas.microsoft.com/office/powerpoint/2010/main" val="26916725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53DFB05-E6D0-C441-0CFC-2BBD05AC5EF1}"/>
            </a:ext>
          </a:extLst>
        </p:cNvPr>
        <p:cNvGrpSpPr/>
        <p:nvPr/>
      </p:nvGrpSpPr>
      <p:grpSpPr>
        <a:xfrm>
          <a:off x="0" y="0"/>
          <a:ext cx="0" cy="0"/>
          <a:chOff x="0" y="0"/>
          <a:chExt cx="0" cy="0"/>
        </a:xfrm>
      </p:grpSpPr>
      <p:sp>
        <p:nvSpPr>
          <p:cNvPr id="47" name="Rectangle 46">
            <a:extLst>
              <a:ext uri="{FF2B5EF4-FFF2-40B4-BE49-F238E27FC236}">
                <a16:creationId xmlns:a16="http://schemas.microsoft.com/office/drawing/2014/main" id="{DC35A348-C5D6-4112-9FDD-93A493B01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056566E5-5D94-BD94-EF02-7707A74C755C}"/>
              </a:ext>
            </a:extLst>
          </p:cNvPr>
          <p:cNvSpPr txBox="1"/>
          <p:nvPr/>
        </p:nvSpPr>
        <p:spPr>
          <a:xfrm>
            <a:off x="838199" y="4428000"/>
            <a:ext cx="6143626" cy="1400400"/>
          </a:xfrm>
          <a:prstGeom prst="rect">
            <a:avLst/>
          </a:prstGeom>
        </p:spPr>
        <p:txBody>
          <a:bodyPr vert="horz" wrap="square" lIns="91440" tIns="45720" rIns="91440" bIns="45720" rtlCol="0" anchor="b">
            <a:normAutofit/>
          </a:bodyPr>
          <a:lstStyle/>
          <a:p>
            <a:pPr>
              <a:lnSpc>
                <a:spcPct val="90000"/>
              </a:lnSpc>
              <a:spcBef>
                <a:spcPct val="0"/>
              </a:spcBef>
              <a:spcAft>
                <a:spcPts val="600"/>
              </a:spcAft>
            </a:pPr>
            <a:r>
              <a:rPr lang="en-US" sz="3900" b="1" kern="1200" dirty="0">
                <a:solidFill>
                  <a:schemeClr val="bg1"/>
                </a:solidFill>
                <a:latin typeface="+mj-lt"/>
                <a:ea typeface="+mj-ea"/>
                <a:cs typeface="+mj-cs"/>
              </a:rPr>
              <a:t>Kentucky Aquatic Connectivity Team (KACT)</a:t>
            </a:r>
            <a:endParaRPr lang="en-US" sz="3900" kern="1200" dirty="0">
              <a:solidFill>
                <a:schemeClr val="bg1"/>
              </a:solidFill>
              <a:latin typeface="+mj-lt"/>
              <a:ea typeface="+mj-ea"/>
              <a:cs typeface="+mj-cs"/>
            </a:endParaRPr>
          </a:p>
        </p:txBody>
      </p:sp>
      <p:pic>
        <p:nvPicPr>
          <p:cNvPr id="6" name="Picture 5">
            <a:extLst>
              <a:ext uri="{FF2B5EF4-FFF2-40B4-BE49-F238E27FC236}">
                <a16:creationId xmlns:a16="http://schemas.microsoft.com/office/drawing/2014/main" id="{BA472548-45BE-AC2A-BFAC-2C20DBAAA1A0}"/>
              </a:ext>
            </a:extLst>
          </p:cNvPr>
          <p:cNvPicPr>
            <a:picLocks noChangeAspect="1"/>
          </p:cNvPicPr>
          <p:nvPr/>
        </p:nvPicPr>
        <p:blipFill>
          <a:blip r:embed="rId2">
            <a:extLst>
              <a:ext uri="{28A0092B-C50C-407E-A947-70E740481C1C}">
                <a14:useLocalDpi xmlns:a14="http://schemas.microsoft.com/office/drawing/2010/main" val="0"/>
              </a:ext>
            </a:extLst>
          </a:blip>
          <a:srcRect t="2427" r="-4" b="3942"/>
          <a:stretch>
            <a:fillRect/>
          </a:stretch>
        </p:blipFill>
        <p:spPr>
          <a:xfrm>
            <a:off x="20" y="10"/>
            <a:ext cx="4000480" cy="4005933"/>
          </a:xfrm>
          <a:custGeom>
            <a:avLst/>
            <a:gdLst/>
            <a:ahLst/>
            <a:cxnLst/>
            <a:rect l="l" t="t" r="r" b="b"/>
            <a:pathLst>
              <a:path w="4000500" h="4005943">
                <a:moveTo>
                  <a:pt x="0" y="0"/>
                </a:moveTo>
                <a:lnTo>
                  <a:pt x="4000500" y="0"/>
                </a:lnTo>
                <a:lnTo>
                  <a:pt x="4000500" y="3936797"/>
                </a:lnTo>
                <a:lnTo>
                  <a:pt x="3316514" y="4005943"/>
                </a:lnTo>
                <a:lnTo>
                  <a:pt x="0" y="3964175"/>
                </a:lnTo>
                <a:close/>
              </a:path>
            </a:pathLst>
          </a:custGeom>
        </p:spPr>
      </p:pic>
      <p:pic>
        <p:nvPicPr>
          <p:cNvPr id="9" name="Picture 8">
            <a:extLst>
              <a:ext uri="{FF2B5EF4-FFF2-40B4-BE49-F238E27FC236}">
                <a16:creationId xmlns:a16="http://schemas.microsoft.com/office/drawing/2014/main" id="{B7267900-A66F-C94C-B9EE-58BC3697D886}"/>
              </a:ext>
            </a:extLst>
          </p:cNvPr>
          <p:cNvPicPr>
            <a:picLocks noChangeAspect="1"/>
          </p:cNvPicPr>
          <p:nvPr/>
        </p:nvPicPr>
        <p:blipFill>
          <a:blip r:embed="rId3"/>
          <a:srcRect l="1478" r="2" b="2"/>
          <a:stretch>
            <a:fillRect/>
          </a:stretch>
        </p:blipFill>
        <p:spPr>
          <a:xfrm>
            <a:off x="4191002" y="10"/>
            <a:ext cx="3809998" cy="3917529"/>
          </a:xfrm>
          <a:custGeom>
            <a:avLst/>
            <a:gdLst/>
            <a:ahLst/>
            <a:cxnLst/>
            <a:rect l="l" t="t" r="r" b="b"/>
            <a:pathLst>
              <a:path w="3809998" h="3917539">
                <a:moveTo>
                  <a:pt x="0" y="0"/>
                </a:moveTo>
                <a:lnTo>
                  <a:pt x="3809998" y="0"/>
                </a:lnTo>
                <a:lnTo>
                  <a:pt x="3809998" y="3909212"/>
                </a:lnTo>
                <a:lnTo>
                  <a:pt x="1781628" y="3737429"/>
                </a:lnTo>
                <a:lnTo>
                  <a:pt x="0" y="3917539"/>
                </a:lnTo>
                <a:close/>
              </a:path>
            </a:pathLst>
          </a:custGeom>
        </p:spPr>
      </p:pic>
      <p:pic>
        <p:nvPicPr>
          <p:cNvPr id="11" name="Picture 10">
            <a:extLst>
              <a:ext uri="{FF2B5EF4-FFF2-40B4-BE49-F238E27FC236}">
                <a16:creationId xmlns:a16="http://schemas.microsoft.com/office/drawing/2014/main" id="{D1226A9F-A4DB-895E-7527-81855214814A}"/>
              </a:ext>
            </a:extLst>
          </p:cNvPr>
          <p:cNvPicPr>
            <a:picLocks noChangeAspect="1"/>
          </p:cNvPicPr>
          <p:nvPr/>
        </p:nvPicPr>
        <p:blipFill>
          <a:blip r:embed="rId4"/>
          <a:srcRect l="14732" r="13775" b="-3"/>
          <a:stretch>
            <a:fillRect/>
          </a:stretch>
        </p:blipFill>
        <p:spPr>
          <a:xfrm>
            <a:off x="8191500" y="10"/>
            <a:ext cx="4000500" cy="3959022"/>
          </a:xfrm>
          <a:custGeom>
            <a:avLst/>
            <a:gdLst/>
            <a:ahLst/>
            <a:cxnLst/>
            <a:rect l="l" t="t" r="r" b="b"/>
            <a:pathLst>
              <a:path w="4000500" h="3959032">
                <a:moveTo>
                  <a:pt x="0" y="0"/>
                </a:moveTo>
                <a:lnTo>
                  <a:pt x="4000500" y="0"/>
                </a:lnTo>
                <a:lnTo>
                  <a:pt x="4000500" y="3959032"/>
                </a:lnTo>
                <a:lnTo>
                  <a:pt x="9072" y="3926114"/>
                </a:lnTo>
                <a:lnTo>
                  <a:pt x="0" y="3925346"/>
                </a:lnTo>
                <a:close/>
              </a:path>
            </a:pathLst>
          </a:custGeom>
        </p:spPr>
      </p:pic>
      <p:grpSp>
        <p:nvGrpSpPr>
          <p:cNvPr id="48" name="Group 47">
            <a:extLst>
              <a:ext uri="{FF2B5EF4-FFF2-40B4-BE49-F238E27FC236}">
                <a16:creationId xmlns:a16="http://schemas.microsoft.com/office/drawing/2014/main" id="{AC0B7807-0C83-4963-821A-69B172722E4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528992"/>
            <a:ext cx="12192000" cy="757168"/>
            <a:chOff x="0" y="2959818"/>
            <a:chExt cx="12192000" cy="757168"/>
          </a:xfrm>
        </p:grpSpPr>
        <p:sp>
          <p:nvSpPr>
            <p:cNvPr id="42" name="Freeform: Shape 41">
              <a:extLst>
                <a:ext uri="{FF2B5EF4-FFF2-40B4-BE49-F238E27FC236}">
                  <a16:creationId xmlns:a16="http://schemas.microsoft.com/office/drawing/2014/main" id="{BB027EC7-3252-48A2-A7A4-1741F72E47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9" name="Freeform: Shape 48">
              <a:extLst>
                <a:ext uri="{FF2B5EF4-FFF2-40B4-BE49-F238E27FC236}">
                  <a16:creationId xmlns:a16="http://schemas.microsoft.com/office/drawing/2014/main" id="{4EBC51E4-7477-4290-BBD0-18AD942C36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5">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8" name="TextBox 7">
            <a:extLst>
              <a:ext uri="{FF2B5EF4-FFF2-40B4-BE49-F238E27FC236}">
                <a16:creationId xmlns:a16="http://schemas.microsoft.com/office/drawing/2014/main" id="{39E210E5-41B0-4129-72E2-30969027FAF6}"/>
              </a:ext>
            </a:extLst>
          </p:cNvPr>
          <p:cNvSpPr txBox="1"/>
          <p:nvPr/>
        </p:nvSpPr>
        <p:spPr>
          <a:xfrm>
            <a:off x="497352" y="2697153"/>
            <a:ext cx="2807208" cy="3922776"/>
          </a:xfrm>
          <a:prstGeom prst="rect">
            <a:avLst/>
          </a:prstGeom>
        </p:spPr>
        <p:txBody>
          <a:bodyPr vert="horz" lIns="91440" tIns="45720" rIns="91440" bIns="45720" rtlCol="0">
            <a:normAutofit/>
          </a:bodyPr>
          <a:lstStyle/>
          <a:p>
            <a:endParaRPr lang="en-US" sz="1600" b="1" dirty="0"/>
          </a:p>
        </p:txBody>
      </p:sp>
      <p:pic>
        <p:nvPicPr>
          <p:cNvPr id="5" name="Graphic 4">
            <a:extLst>
              <a:ext uri="{FF2B5EF4-FFF2-40B4-BE49-F238E27FC236}">
                <a16:creationId xmlns:a16="http://schemas.microsoft.com/office/drawing/2014/main" id="{C8B58FC3-9A1D-2E1A-CC7C-3CE6426A4CC2}"/>
              </a:ext>
            </a:extLst>
          </p:cNvPr>
          <p:cNvPicPr>
            <a:picLocks noChangeAspect="1"/>
          </p:cNvPicPr>
          <p:nvPr/>
        </p:nvPicPr>
        <p:blipFill>
          <a:blip r:embed="rId6">
            <a:extLst>
              <a:ext uri="{96DAC541-7B7A-43D3-8B79-37D633B846F1}">
                <asvg:svgBlip xmlns:asvg="http://schemas.microsoft.com/office/drawing/2016/SVG/main" r:embed="rId7"/>
              </a:ext>
            </a:extLst>
          </a:blip>
          <a:srcRect t="85211"/>
          <a:stretch/>
        </p:blipFill>
        <p:spPr>
          <a:xfrm>
            <a:off x="0" y="5843752"/>
            <a:ext cx="12192000" cy="1014248"/>
          </a:xfrm>
          <a:prstGeom prst="rect">
            <a:avLst/>
          </a:prstGeom>
        </p:spPr>
      </p:pic>
      <p:sp>
        <p:nvSpPr>
          <p:cNvPr id="12" name="TextBox 11">
            <a:extLst>
              <a:ext uri="{FF2B5EF4-FFF2-40B4-BE49-F238E27FC236}">
                <a16:creationId xmlns:a16="http://schemas.microsoft.com/office/drawing/2014/main" id="{6B2BFB63-62FA-2CAA-409A-577A21267D24}"/>
              </a:ext>
            </a:extLst>
          </p:cNvPr>
          <p:cNvSpPr txBox="1"/>
          <p:nvPr/>
        </p:nvSpPr>
        <p:spPr>
          <a:xfrm>
            <a:off x="7322672" y="4658541"/>
            <a:ext cx="4775987" cy="646331"/>
          </a:xfrm>
          <a:prstGeom prst="rect">
            <a:avLst/>
          </a:prstGeom>
          <a:noFill/>
        </p:spPr>
        <p:txBody>
          <a:bodyPr wrap="none" rtlCol="0">
            <a:spAutoFit/>
          </a:bodyPr>
          <a:lstStyle/>
          <a:p>
            <a:r>
              <a:rPr lang="en-US" dirty="0">
                <a:solidFill>
                  <a:schemeClr val="bg1"/>
                </a:solidFill>
              </a:rPr>
              <a:t>~ 475 structures on State Roads within DBNF</a:t>
            </a:r>
          </a:p>
          <a:p>
            <a:r>
              <a:rPr lang="en-US" dirty="0">
                <a:solidFill>
                  <a:schemeClr val="bg1"/>
                </a:solidFill>
              </a:rPr>
              <a:t>~ 298 structures on County Roads within DBNF</a:t>
            </a:r>
          </a:p>
        </p:txBody>
      </p:sp>
    </p:spTree>
    <p:extLst>
      <p:ext uri="{BB962C8B-B14F-4D97-AF65-F5344CB8AC3E}">
        <p14:creationId xmlns:p14="http://schemas.microsoft.com/office/powerpoint/2010/main" val="26554879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DCB477F-897B-EA8E-A316-9343FDFDFC97}"/>
            </a:ext>
          </a:extLst>
        </p:cNvPr>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4493456A-AAF5-90D2-7C55-8D85FE4CC7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20191DE9-E744-4B6F-A74D-71F673193DA2}"/>
              </a:ext>
            </a:extLst>
          </p:cNvPr>
          <p:cNvPicPr>
            <a:picLocks noChangeAspect="1"/>
          </p:cNvPicPr>
          <p:nvPr/>
        </p:nvPicPr>
        <p:blipFill>
          <a:blip r:embed="rId2">
            <a:extLst>
              <a:ext uri="{28A0092B-C50C-407E-A947-70E740481C1C}">
                <a14:useLocalDpi xmlns:a14="http://schemas.microsoft.com/office/drawing/2010/main" val="0"/>
              </a:ext>
            </a:extLst>
          </a:blip>
          <a:srcRect l="12865" r="12117"/>
          <a:stretch>
            <a:fillRect/>
          </a:stretch>
        </p:blipFill>
        <p:spPr>
          <a:xfrm>
            <a:off x="7381653" y="10"/>
            <a:ext cx="4810347" cy="6857990"/>
          </a:xfrm>
          <a:custGeom>
            <a:avLst/>
            <a:gdLst/>
            <a:ahLst/>
            <a:cxnLst/>
            <a:rect l="l" t="t" r="r" b="b"/>
            <a:pathLst>
              <a:path w="4817171" h="6858000">
                <a:moveTo>
                  <a:pt x="22751" y="0"/>
                </a:moveTo>
                <a:lnTo>
                  <a:pt x="4817171" y="0"/>
                </a:lnTo>
                <a:lnTo>
                  <a:pt x="4817171" y="6858000"/>
                </a:lnTo>
                <a:lnTo>
                  <a:pt x="0" y="6858000"/>
                </a:lnTo>
                <a:lnTo>
                  <a:pt x="6679" y="6845555"/>
                </a:lnTo>
                <a:cubicBezTo>
                  <a:pt x="496584" y="5886487"/>
                  <a:pt x="786702" y="4695963"/>
                  <a:pt x="786702" y="3406233"/>
                </a:cubicBezTo>
                <a:cubicBezTo>
                  <a:pt x="786702" y="2215714"/>
                  <a:pt x="539501" y="1109724"/>
                  <a:pt x="116147" y="192283"/>
                </a:cubicBezTo>
                <a:close/>
              </a:path>
            </a:pathLst>
          </a:custGeom>
        </p:spPr>
      </p:pic>
      <p:pic>
        <p:nvPicPr>
          <p:cNvPr id="3" name="Picture 2">
            <a:extLst>
              <a:ext uri="{FF2B5EF4-FFF2-40B4-BE49-F238E27FC236}">
                <a16:creationId xmlns:a16="http://schemas.microsoft.com/office/drawing/2014/main" id="{C394C964-5001-7A00-A4B8-1B267A368F2A}"/>
              </a:ext>
            </a:extLst>
          </p:cNvPr>
          <p:cNvPicPr>
            <a:picLocks noChangeAspect="1"/>
          </p:cNvPicPr>
          <p:nvPr/>
        </p:nvPicPr>
        <p:blipFill>
          <a:blip r:embed="rId3"/>
          <a:srcRect t="8304" r="-2" b="-2"/>
          <a:stretch>
            <a:fillRect/>
          </a:stretch>
        </p:blipFill>
        <p:spPr>
          <a:xfrm>
            <a:off x="3136389" y="10"/>
            <a:ext cx="4979304" cy="3401558"/>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p:spPr>
      </p:pic>
      <p:pic>
        <p:nvPicPr>
          <p:cNvPr id="7" name="Picture 6">
            <a:extLst>
              <a:ext uri="{FF2B5EF4-FFF2-40B4-BE49-F238E27FC236}">
                <a16:creationId xmlns:a16="http://schemas.microsoft.com/office/drawing/2014/main" id="{BD7594B3-BF62-2921-D4FD-3B1A468CE509}"/>
              </a:ext>
            </a:extLst>
          </p:cNvPr>
          <p:cNvPicPr>
            <a:picLocks noChangeAspect="1"/>
          </p:cNvPicPr>
          <p:nvPr/>
        </p:nvPicPr>
        <p:blipFill>
          <a:blip r:embed="rId4"/>
          <a:srcRect r="2" b="4746"/>
          <a:stretch>
            <a:fillRect/>
          </a:stretch>
        </p:blipFill>
        <p:spPr>
          <a:xfrm>
            <a:off x="3189428" y="3456432"/>
            <a:ext cx="4925479" cy="3401568"/>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p:spPr>
      </p:pic>
      <p:sp useBgFill="1">
        <p:nvSpPr>
          <p:cNvPr id="31" name="Freeform: Shape 30">
            <a:extLst>
              <a:ext uri="{FF2B5EF4-FFF2-40B4-BE49-F238E27FC236}">
                <a16:creationId xmlns:a16="http://schemas.microsoft.com/office/drawing/2014/main" id="{E9738951-2BF3-3BDC-CBDB-667040722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45815" cy="68580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0" name="Freeform: Shape 29">
            <a:extLst>
              <a:ext uri="{FF2B5EF4-FFF2-40B4-BE49-F238E27FC236}">
                <a16:creationId xmlns:a16="http://schemas.microsoft.com/office/drawing/2014/main" id="{E50BF8ED-DFD0-7610-EF93-0094B6D493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36670" cy="68580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FD7A18EB-0F30-0BC5-C276-940F46A50C77}"/>
              </a:ext>
            </a:extLst>
          </p:cNvPr>
          <p:cNvSpPr txBox="1"/>
          <p:nvPr/>
        </p:nvSpPr>
        <p:spPr>
          <a:xfrm>
            <a:off x="448056" y="685800"/>
            <a:ext cx="2807208" cy="132556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2600" b="1" kern="1200">
                <a:solidFill>
                  <a:schemeClr val="tx1"/>
                </a:solidFill>
                <a:latin typeface="+mj-lt"/>
                <a:ea typeface="+mj-ea"/>
                <a:cs typeface="+mj-cs"/>
              </a:rPr>
              <a:t>Kentucky Aquatic Connectivity Team (KACT)</a:t>
            </a:r>
            <a:endParaRPr lang="en-US" sz="2600" kern="1200">
              <a:solidFill>
                <a:schemeClr val="tx1"/>
              </a:solidFill>
              <a:latin typeface="+mj-lt"/>
              <a:ea typeface="+mj-ea"/>
              <a:cs typeface="+mj-cs"/>
            </a:endParaRPr>
          </a:p>
        </p:txBody>
      </p:sp>
      <p:sp>
        <p:nvSpPr>
          <p:cNvPr id="32" name="Rectangle 31">
            <a:extLst>
              <a:ext uri="{FF2B5EF4-FFF2-40B4-BE49-F238E27FC236}">
                <a16:creationId xmlns:a16="http://schemas.microsoft.com/office/drawing/2014/main" id="{1E633FFC-713E-0AAD-6AE2-E10E7CC600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06856"/>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D6C7D5D8-CF3B-969E-520B-7F55FAA17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2089941"/>
            <a:ext cx="2834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40218008-6B67-9930-A9DD-77600AFC0FFA}"/>
              </a:ext>
            </a:extLst>
          </p:cNvPr>
          <p:cNvSpPr txBox="1"/>
          <p:nvPr/>
        </p:nvSpPr>
        <p:spPr>
          <a:xfrm>
            <a:off x="497352" y="2697153"/>
            <a:ext cx="2807208" cy="3922776"/>
          </a:xfrm>
          <a:prstGeom prst="rect">
            <a:avLst/>
          </a:prstGeom>
        </p:spPr>
        <p:txBody>
          <a:bodyPr vert="horz" lIns="91440" tIns="45720" rIns="91440" bIns="45720" rtlCol="0">
            <a:normAutofit/>
          </a:bodyPr>
          <a:lstStyle/>
          <a:p>
            <a:r>
              <a:rPr lang="en-US" sz="1600" b="1" dirty="0"/>
              <a:t>Goal 2 - Dam Inventory and Project Management </a:t>
            </a:r>
          </a:p>
          <a:p>
            <a:pPr algn="ctr"/>
            <a:endParaRPr lang="en-US" sz="1600" dirty="0"/>
          </a:p>
          <a:p>
            <a:r>
              <a:rPr lang="en-US" sz="1600" b="1" i="1" dirty="0"/>
              <a:t>Perform dam inventory for the state of KY and pursue project management training </a:t>
            </a:r>
            <a:endParaRPr lang="en-US" sz="1600" b="1" dirty="0">
              <a:solidFill>
                <a:prstClr val="black"/>
              </a:solidFill>
            </a:endParaRPr>
          </a:p>
          <a:p>
            <a:pPr>
              <a:lnSpc>
                <a:spcPct val="90000"/>
              </a:lnSpc>
              <a:spcAft>
                <a:spcPts val="600"/>
              </a:spcAft>
            </a:pPr>
            <a:endParaRPr lang="en-US" sz="1600" b="1" dirty="0"/>
          </a:p>
        </p:txBody>
      </p:sp>
      <p:pic>
        <p:nvPicPr>
          <p:cNvPr id="5" name="Graphic 4">
            <a:extLst>
              <a:ext uri="{FF2B5EF4-FFF2-40B4-BE49-F238E27FC236}">
                <a16:creationId xmlns:a16="http://schemas.microsoft.com/office/drawing/2014/main" id="{5FFAFE53-74BD-A1D9-817A-E69BEEDBC582}"/>
              </a:ext>
            </a:extLst>
          </p:cNvPr>
          <p:cNvPicPr>
            <a:picLocks noChangeAspect="1"/>
          </p:cNvPicPr>
          <p:nvPr/>
        </p:nvPicPr>
        <p:blipFill>
          <a:blip r:embed="rId5">
            <a:extLst>
              <a:ext uri="{96DAC541-7B7A-43D3-8B79-37D633B846F1}">
                <asvg:svgBlip xmlns:asvg="http://schemas.microsoft.com/office/drawing/2016/SVG/main" r:embed="rId6"/>
              </a:ext>
            </a:extLst>
          </a:blip>
          <a:srcRect t="85211"/>
          <a:stretch/>
        </p:blipFill>
        <p:spPr>
          <a:xfrm>
            <a:off x="0" y="5843752"/>
            <a:ext cx="12192000" cy="1014248"/>
          </a:xfrm>
          <a:prstGeom prst="rect">
            <a:avLst/>
          </a:prstGeom>
        </p:spPr>
      </p:pic>
    </p:spTree>
    <p:extLst>
      <p:ext uri="{BB962C8B-B14F-4D97-AF65-F5344CB8AC3E}">
        <p14:creationId xmlns:p14="http://schemas.microsoft.com/office/powerpoint/2010/main" val="31700052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FB262E3-32E2-B44C-DA1D-6D665018CF77}"/>
            </a:ext>
          </a:extLst>
        </p:cNvPr>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AD96FDFD-4E42-4A06-B8B5-768A1DB9C2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33E60330-3F0E-C02D-5A4D-0975A7DC2564}"/>
              </a:ext>
            </a:extLst>
          </p:cNvPr>
          <p:cNvSpPr txBox="1"/>
          <p:nvPr/>
        </p:nvSpPr>
        <p:spPr>
          <a:xfrm>
            <a:off x="971368" y="371719"/>
            <a:ext cx="6125964" cy="1906863"/>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400" b="1" kern="1200">
                <a:solidFill>
                  <a:schemeClr val="tx1"/>
                </a:solidFill>
                <a:latin typeface="+mj-lt"/>
                <a:ea typeface="+mj-ea"/>
                <a:cs typeface="+mj-cs"/>
              </a:rPr>
              <a:t>Kentucky Aquatic Connectivity Team (KACT)</a:t>
            </a:r>
            <a:endParaRPr lang="en-US" sz="4400" kern="1200">
              <a:solidFill>
                <a:schemeClr val="tx1"/>
              </a:solidFill>
              <a:latin typeface="+mj-lt"/>
              <a:ea typeface="+mj-ea"/>
              <a:cs typeface="+mj-cs"/>
            </a:endParaRPr>
          </a:p>
        </p:txBody>
      </p:sp>
      <p:sp>
        <p:nvSpPr>
          <p:cNvPr id="8" name="TextBox 7">
            <a:extLst>
              <a:ext uri="{FF2B5EF4-FFF2-40B4-BE49-F238E27FC236}">
                <a16:creationId xmlns:a16="http://schemas.microsoft.com/office/drawing/2014/main" id="{CC59E88F-85A3-8000-DD2C-F86D580535B0}"/>
              </a:ext>
            </a:extLst>
          </p:cNvPr>
          <p:cNvSpPr txBox="1"/>
          <p:nvPr/>
        </p:nvSpPr>
        <p:spPr>
          <a:xfrm>
            <a:off x="971368" y="2957341"/>
            <a:ext cx="4114801" cy="3465568"/>
          </a:xfrm>
          <a:prstGeom prst="rect">
            <a:avLst/>
          </a:prstGeom>
        </p:spPr>
        <p:txBody>
          <a:bodyPr vert="horz" lIns="91440" tIns="45720" rIns="91440" bIns="45720" rtlCol="0">
            <a:normAutofit/>
          </a:bodyPr>
          <a:lstStyle/>
          <a:p>
            <a:r>
              <a:rPr lang="en-US" sz="1600" b="1" dirty="0"/>
              <a:t>Goal 3- Regulatory </a:t>
            </a:r>
          </a:p>
          <a:p>
            <a:endParaRPr lang="en-US" sz="1600" dirty="0"/>
          </a:p>
          <a:p>
            <a:r>
              <a:rPr lang="en-US" sz="1600" b="1" i="1" dirty="0"/>
              <a:t>Develop targeted support and pressure on policies and agencies to streamline procedures for aquatic connectivity</a:t>
            </a:r>
            <a:r>
              <a:rPr lang="en-US" sz="2000" b="1" i="1" dirty="0"/>
              <a:t> </a:t>
            </a:r>
            <a:endParaRPr lang="en-US" sz="2000" b="1" dirty="0"/>
          </a:p>
          <a:p>
            <a:pPr>
              <a:lnSpc>
                <a:spcPct val="90000"/>
              </a:lnSpc>
              <a:spcAft>
                <a:spcPts val="600"/>
              </a:spcAft>
            </a:pPr>
            <a:endParaRPr lang="en-US" sz="1900" b="1" dirty="0"/>
          </a:p>
        </p:txBody>
      </p:sp>
      <p:pic>
        <p:nvPicPr>
          <p:cNvPr id="3" name="Picture 2">
            <a:extLst>
              <a:ext uri="{FF2B5EF4-FFF2-40B4-BE49-F238E27FC236}">
                <a16:creationId xmlns:a16="http://schemas.microsoft.com/office/drawing/2014/main" id="{46891641-CAD2-7A36-AB44-FE1A6DB4138C}"/>
              </a:ext>
            </a:extLst>
          </p:cNvPr>
          <p:cNvPicPr>
            <a:picLocks noChangeAspect="1"/>
          </p:cNvPicPr>
          <p:nvPr/>
        </p:nvPicPr>
        <p:blipFill>
          <a:blip r:embed="rId2"/>
          <a:srcRect l="6214" r="4413" b="3"/>
          <a:stretch>
            <a:fillRect/>
          </a:stretch>
        </p:blipFill>
        <p:spPr>
          <a:xfrm>
            <a:off x="8452968" y="3681465"/>
            <a:ext cx="3747932" cy="3176541"/>
          </a:xfrm>
          <a:custGeom>
            <a:avLst/>
            <a:gdLst/>
            <a:ahLst/>
            <a:cxnLst/>
            <a:rect l="l" t="t" r="r" b="b"/>
            <a:pathLst>
              <a:path w="3747932" h="3176541">
                <a:moveTo>
                  <a:pt x="3239865" y="21"/>
                </a:moveTo>
                <a:cubicBezTo>
                  <a:pt x="3261821" y="112"/>
                  <a:pt x="3278837" y="498"/>
                  <a:pt x="3290337" y="938"/>
                </a:cubicBezTo>
                <a:cubicBezTo>
                  <a:pt x="3401766" y="5376"/>
                  <a:pt x="3510165" y="23128"/>
                  <a:pt x="3616543" y="49449"/>
                </a:cubicBezTo>
                <a:lnTo>
                  <a:pt x="3747932" y="87091"/>
                </a:lnTo>
                <a:lnTo>
                  <a:pt x="3747932" y="3176541"/>
                </a:lnTo>
                <a:lnTo>
                  <a:pt x="401358" y="3176541"/>
                </a:lnTo>
                <a:lnTo>
                  <a:pt x="398780" y="3136258"/>
                </a:lnTo>
                <a:cubicBezTo>
                  <a:pt x="400956" y="3079023"/>
                  <a:pt x="437945" y="3052703"/>
                  <a:pt x="483325" y="3030665"/>
                </a:cubicBezTo>
                <a:cubicBezTo>
                  <a:pt x="498866" y="3023015"/>
                  <a:pt x="520932" y="3023320"/>
                  <a:pt x="526840" y="2999447"/>
                </a:cubicBezTo>
                <a:cubicBezTo>
                  <a:pt x="501352" y="2976798"/>
                  <a:pt x="470270" y="2995161"/>
                  <a:pt x="442916" y="2988735"/>
                </a:cubicBezTo>
                <a:cubicBezTo>
                  <a:pt x="420228" y="2983533"/>
                  <a:pt x="382618" y="2986286"/>
                  <a:pt x="413701" y="2944662"/>
                </a:cubicBezTo>
                <a:cubicBezTo>
                  <a:pt x="422716" y="2932726"/>
                  <a:pt x="412147" y="2923542"/>
                  <a:pt x="400645" y="2922625"/>
                </a:cubicBezTo>
                <a:cubicBezTo>
                  <a:pt x="308644" y="2913137"/>
                  <a:pt x="350915" y="2828968"/>
                  <a:pt x="321386" y="2784590"/>
                </a:cubicBezTo>
                <a:cubicBezTo>
                  <a:pt x="313307" y="2772348"/>
                  <a:pt x="322010" y="2751230"/>
                  <a:pt x="334753" y="2746027"/>
                </a:cubicBezTo>
                <a:cubicBezTo>
                  <a:pt x="416187" y="2711746"/>
                  <a:pt x="427377" y="2630027"/>
                  <a:pt x="466852" y="2559632"/>
                </a:cubicBezTo>
                <a:cubicBezTo>
                  <a:pt x="423957" y="2531782"/>
                  <a:pt x="372673" y="2525661"/>
                  <a:pt x="326361" y="2507602"/>
                </a:cubicBezTo>
                <a:cubicBezTo>
                  <a:pt x="278183" y="2488626"/>
                  <a:pt x="278183" y="2474547"/>
                  <a:pt x="317968" y="2419457"/>
                </a:cubicBezTo>
                <a:cubicBezTo>
                  <a:pt x="214465" y="2407519"/>
                  <a:pt x="214465" y="2407519"/>
                  <a:pt x="246479" y="2320903"/>
                </a:cubicBezTo>
                <a:cubicBezTo>
                  <a:pt x="159758" y="2312945"/>
                  <a:pt x="102570" y="2271933"/>
                  <a:pt x="89205" y="2182255"/>
                </a:cubicBezTo>
                <a:cubicBezTo>
                  <a:pt x="82677" y="2138795"/>
                  <a:pt x="43514" y="2118290"/>
                  <a:pt x="0" y="2089213"/>
                </a:cubicBezTo>
                <a:cubicBezTo>
                  <a:pt x="54081" y="2061053"/>
                  <a:pt x="90759" y="2002290"/>
                  <a:pt x="153855" y="2064423"/>
                </a:cubicBezTo>
                <a:cubicBezTo>
                  <a:pt x="176855" y="2087070"/>
                  <a:pt x="174683" y="2058300"/>
                  <a:pt x="177788" y="2050037"/>
                </a:cubicBezTo>
                <a:cubicBezTo>
                  <a:pt x="185247" y="2029838"/>
                  <a:pt x="169707" y="2016369"/>
                  <a:pt x="159450" y="2001067"/>
                </a:cubicBezTo>
                <a:cubicBezTo>
                  <a:pt x="149504" y="1985763"/>
                  <a:pt x="137691" y="1969543"/>
                  <a:pt x="134895" y="1952400"/>
                </a:cubicBezTo>
                <a:cubicBezTo>
                  <a:pt x="133031" y="1940465"/>
                  <a:pt x="142044" y="1923021"/>
                  <a:pt x="151990" y="1914144"/>
                </a:cubicBezTo>
                <a:cubicBezTo>
                  <a:pt x="204209" y="1867316"/>
                  <a:pt x="173127" y="1762030"/>
                  <a:pt x="271969" y="1748562"/>
                </a:cubicBezTo>
                <a:cubicBezTo>
                  <a:pt x="316415" y="1742443"/>
                  <a:pt x="337860" y="1703878"/>
                  <a:pt x="370497" y="1682760"/>
                </a:cubicBezTo>
                <a:cubicBezTo>
                  <a:pt x="483946" y="1608999"/>
                  <a:pt x="559787" y="1514119"/>
                  <a:pt x="594908" y="1383735"/>
                </a:cubicBezTo>
                <a:cubicBezTo>
                  <a:pt x="604543" y="1347620"/>
                  <a:pt x="641532" y="1318542"/>
                  <a:pt x="665465" y="1286713"/>
                </a:cubicBezTo>
                <a:cubicBezTo>
                  <a:pt x="653963" y="1263452"/>
                  <a:pt x="591178" y="1313647"/>
                  <a:pt x="613246" y="1252435"/>
                </a:cubicBezTo>
                <a:cubicBezTo>
                  <a:pt x="630030" y="1206524"/>
                  <a:pt x="672925" y="1178060"/>
                  <a:pt x="713332" y="1150820"/>
                </a:cubicBezTo>
                <a:cubicBezTo>
                  <a:pt x="759333" y="1119908"/>
                  <a:pt x="810307" y="1095117"/>
                  <a:pt x="831133" y="1037883"/>
                </a:cubicBezTo>
                <a:cubicBezTo>
                  <a:pt x="835485" y="1025640"/>
                  <a:pt x="849470" y="1012785"/>
                  <a:pt x="861903" y="1007887"/>
                </a:cubicBezTo>
                <a:cubicBezTo>
                  <a:pt x="1469751" y="63584"/>
                  <a:pt x="2910527" y="-1353"/>
                  <a:pt x="3239865" y="21"/>
                </a:cubicBezTo>
                <a:close/>
              </a:path>
            </a:pathLst>
          </a:custGeom>
        </p:spPr>
      </p:pic>
      <p:pic>
        <p:nvPicPr>
          <p:cNvPr id="6" name="Picture 5">
            <a:extLst>
              <a:ext uri="{FF2B5EF4-FFF2-40B4-BE49-F238E27FC236}">
                <a16:creationId xmlns:a16="http://schemas.microsoft.com/office/drawing/2014/main" id="{D7C7F31D-014A-AF2E-65C3-EEF7C4877F68}"/>
              </a:ext>
            </a:extLst>
          </p:cNvPr>
          <p:cNvPicPr>
            <a:picLocks noChangeAspect="1"/>
          </p:cNvPicPr>
          <p:nvPr/>
        </p:nvPicPr>
        <p:blipFill>
          <a:blip r:embed="rId3">
            <a:extLst>
              <a:ext uri="{28A0092B-C50C-407E-A947-70E740481C1C}">
                <a14:useLocalDpi xmlns:a14="http://schemas.microsoft.com/office/drawing/2010/main" val="0"/>
              </a:ext>
            </a:extLst>
          </a:blip>
          <a:srcRect t="2248" b="3768"/>
          <a:stretch>
            <a:fillRect/>
          </a:stretch>
        </p:blipFill>
        <p:spPr>
          <a:xfrm>
            <a:off x="5398276" y="2457970"/>
            <a:ext cx="3458367" cy="3476265"/>
          </a:xfrm>
          <a:custGeom>
            <a:avLst/>
            <a:gdLst/>
            <a:ahLst/>
            <a:cxnLst/>
            <a:rect l="l" t="t" r="r" b="b"/>
            <a:pathLst>
              <a:path w="3458367" h="3476265">
                <a:moveTo>
                  <a:pt x="549716" y="15"/>
                </a:moveTo>
                <a:cubicBezTo>
                  <a:pt x="557611" y="271"/>
                  <a:pt x="565778" y="3856"/>
                  <a:pt x="573176" y="4995"/>
                </a:cubicBezTo>
                <a:cubicBezTo>
                  <a:pt x="736504" y="30493"/>
                  <a:pt x="899830" y="58040"/>
                  <a:pt x="1063336" y="82398"/>
                </a:cubicBezTo>
                <a:cubicBezTo>
                  <a:pt x="1216195" y="105163"/>
                  <a:pt x="1370136" y="110398"/>
                  <a:pt x="1523717" y="122237"/>
                </a:cubicBezTo>
                <a:cubicBezTo>
                  <a:pt x="1709602" y="136580"/>
                  <a:pt x="1895127" y="156841"/>
                  <a:pt x="2079929" y="188711"/>
                </a:cubicBezTo>
                <a:cubicBezTo>
                  <a:pt x="2208244" y="211023"/>
                  <a:pt x="2337823" y="226502"/>
                  <a:pt x="2467943" y="208745"/>
                </a:cubicBezTo>
                <a:cubicBezTo>
                  <a:pt x="2474439" y="207834"/>
                  <a:pt x="2481839" y="204876"/>
                  <a:pt x="2487253" y="207834"/>
                </a:cubicBezTo>
                <a:cubicBezTo>
                  <a:pt x="2550419" y="241073"/>
                  <a:pt x="2619357" y="217168"/>
                  <a:pt x="2684869" y="238113"/>
                </a:cubicBezTo>
                <a:cubicBezTo>
                  <a:pt x="2668085" y="318930"/>
                  <a:pt x="2596077" y="312327"/>
                  <a:pt x="2555471" y="368331"/>
                </a:cubicBezTo>
                <a:cubicBezTo>
                  <a:pt x="2621704" y="390639"/>
                  <a:pt x="2681259" y="413178"/>
                  <a:pt x="2741717" y="430023"/>
                </a:cubicBezTo>
                <a:cubicBezTo>
                  <a:pt x="2805785" y="447780"/>
                  <a:pt x="2860106" y="495816"/>
                  <a:pt x="2922728" y="517216"/>
                </a:cubicBezTo>
                <a:cubicBezTo>
                  <a:pt x="2936085" y="521769"/>
                  <a:pt x="2952146" y="537704"/>
                  <a:pt x="2956838" y="553184"/>
                </a:cubicBezTo>
                <a:cubicBezTo>
                  <a:pt x="2971997" y="603269"/>
                  <a:pt x="3274647" y="743732"/>
                  <a:pt x="3238914" y="788350"/>
                </a:cubicBezTo>
                <a:cubicBezTo>
                  <a:pt x="3224116" y="806791"/>
                  <a:pt x="3204986" y="819994"/>
                  <a:pt x="3184953" y="838207"/>
                </a:cubicBezTo>
                <a:cubicBezTo>
                  <a:pt x="3215093" y="872582"/>
                  <a:pt x="3249020" y="887608"/>
                  <a:pt x="3285115" y="897852"/>
                </a:cubicBezTo>
                <a:cubicBezTo>
                  <a:pt x="3295944" y="901039"/>
                  <a:pt x="3306591" y="907413"/>
                  <a:pt x="3307674" y="922894"/>
                </a:cubicBezTo>
                <a:cubicBezTo>
                  <a:pt x="3308757" y="939056"/>
                  <a:pt x="3297748" y="945429"/>
                  <a:pt x="3288544" y="952944"/>
                </a:cubicBezTo>
                <a:cubicBezTo>
                  <a:pt x="3275731" y="963415"/>
                  <a:pt x="3263278" y="972523"/>
                  <a:pt x="3247036" y="973888"/>
                </a:cubicBezTo>
                <a:cubicBezTo>
                  <a:pt x="3220325" y="975937"/>
                  <a:pt x="3207513" y="1005076"/>
                  <a:pt x="3191993" y="1026930"/>
                </a:cubicBezTo>
                <a:cubicBezTo>
                  <a:pt x="3183330" y="1039224"/>
                  <a:pt x="3178998" y="1064037"/>
                  <a:pt x="3194157" y="1068363"/>
                </a:cubicBezTo>
                <a:cubicBezTo>
                  <a:pt x="3230613" y="1078837"/>
                  <a:pt x="3227725" y="1109114"/>
                  <a:pt x="3226824" y="1143489"/>
                </a:cubicBezTo>
                <a:cubicBezTo>
                  <a:pt x="3225560" y="1186061"/>
                  <a:pt x="3204083" y="1205638"/>
                  <a:pt x="3177734" y="1222030"/>
                </a:cubicBezTo>
                <a:cubicBezTo>
                  <a:pt x="3168711" y="1227720"/>
                  <a:pt x="3155898" y="1227493"/>
                  <a:pt x="3152469" y="1245250"/>
                </a:cubicBezTo>
                <a:cubicBezTo>
                  <a:pt x="3167267" y="1262097"/>
                  <a:pt x="3185314" y="1248439"/>
                  <a:pt x="3201197" y="1253218"/>
                </a:cubicBezTo>
                <a:cubicBezTo>
                  <a:pt x="3214370" y="1257088"/>
                  <a:pt x="3236208" y="1255040"/>
                  <a:pt x="3218160" y="1286000"/>
                </a:cubicBezTo>
                <a:cubicBezTo>
                  <a:pt x="3212926" y="1294878"/>
                  <a:pt x="3219062" y="1301709"/>
                  <a:pt x="3225741" y="1302392"/>
                </a:cubicBezTo>
                <a:cubicBezTo>
                  <a:pt x="3279159" y="1309449"/>
                  <a:pt x="3254615" y="1372054"/>
                  <a:pt x="3271761" y="1405063"/>
                </a:cubicBezTo>
                <a:cubicBezTo>
                  <a:pt x="3276452" y="1414169"/>
                  <a:pt x="3271399" y="1429877"/>
                  <a:pt x="3263999" y="1433747"/>
                </a:cubicBezTo>
                <a:cubicBezTo>
                  <a:pt x="3216716" y="1459245"/>
                  <a:pt x="3210220" y="1520028"/>
                  <a:pt x="3187299" y="1572389"/>
                </a:cubicBezTo>
                <a:cubicBezTo>
                  <a:pt x="3212205" y="1593104"/>
                  <a:pt x="3241982" y="1597657"/>
                  <a:pt x="3268872" y="1611089"/>
                </a:cubicBezTo>
                <a:cubicBezTo>
                  <a:pt x="3296846" y="1625204"/>
                  <a:pt x="3296846" y="1635676"/>
                  <a:pt x="3273746" y="1676653"/>
                </a:cubicBezTo>
                <a:cubicBezTo>
                  <a:pt x="3333842" y="1685532"/>
                  <a:pt x="3333842" y="1685532"/>
                  <a:pt x="3315254" y="1749957"/>
                </a:cubicBezTo>
                <a:cubicBezTo>
                  <a:pt x="3365607" y="1755877"/>
                  <a:pt x="3398812" y="1786382"/>
                  <a:pt x="3406572" y="1853085"/>
                </a:cubicBezTo>
                <a:cubicBezTo>
                  <a:pt x="3410362" y="1885411"/>
                  <a:pt x="3433101" y="1900663"/>
                  <a:pt x="3458367" y="1922291"/>
                </a:cubicBezTo>
                <a:cubicBezTo>
                  <a:pt x="3426966" y="1943236"/>
                  <a:pt x="3405669" y="1986945"/>
                  <a:pt x="3369034" y="1940730"/>
                </a:cubicBezTo>
                <a:cubicBezTo>
                  <a:pt x="3355680" y="1923885"/>
                  <a:pt x="3356941" y="1945284"/>
                  <a:pt x="3355138" y="1951430"/>
                </a:cubicBezTo>
                <a:cubicBezTo>
                  <a:pt x="3350807" y="1966455"/>
                  <a:pt x="3359830" y="1976472"/>
                  <a:pt x="3365786" y="1987854"/>
                </a:cubicBezTo>
                <a:cubicBezTo>
                  <a:pt x="3371561" y="1999237"/>
                  <a:pt x="3378420" y="2011302"/>
                  <a:pt x="3380043" y="2024054"/>
                </a:cubicBezTo>
                <a:cubicBezTo>
                  <a:pt x="3381125" y="2032931"/>
                  <a:pt x="3375892" y="2045905"/>
                  <a:pt x="3370117" y="2052509"/>
                </a:cubicBezTo>
                <a:cubicBezTo>
                  <a:pt x="3339797" y="2087340"/>
                  <a:pt x="3357844" y="2165652"/>
                  <a:pt x="3300454" y="2175670"/>
                </a:cubicBezTo>
                <a:cubicBezTo>
                  <a:pt x="3274647" y="2180221"/>
                  <a:pt x="3262195" y="2208906"/>
                  <a:pt x="3243246" y="2224614"/>
                </a:cubicBezTo>
                <a:cubicBezTo>
                  <a:pt x="3177374" y="2279478"/>
                  <a:pt x="3133338" y="2350051"/>
                  <a:pt x="3112946" y="2447031"/>
                </a:cubicBezTo>
                <a:cubicBezTo>
                  <a:pt x="3107352" y="2473894"/>
                  <a:pt x="3085875" y="2495522"/>
                  <a:pt x="3071979" y="2519197"/>
                </a:cubicBezTo>
                <a:cubicBezTo>
                  <a:pt x="3078657" y="2536499"/>
                  <a:pt x="3115112" y="2499164"/>
                  <a:pt x="3102298" y="2544694"/>
                </a:cubicBezTo>
                <a:cubicBezTo>
                  <a:pt x="3092553" y="2578843"/>
                  <a:pt x="3067647" y="2600014"/>
                  <a:pt x="3044185" y="2620276"/>
                </a:cubicBezTo>
                <a:cubicBezTo>
                  <a:pt x="3017476" y="2643268"/>
                  <a:pt x="2987879" y="2661708"/>
                  <a:pt x="2975787" y="2704279"/>
                </a:cubicBezTo>
                <a:cubicBezTo>
                  <a:pt x="2973260" y="2713386"/>
                  <a:pt x="2965140" y="2722947"/>
                  <a:pt x="2957921" y="2726591"/>
                </a:cubicBezTo>
                <a:cubicBezTo>
                  <a:pt x="2581458" y="3475797"/>
                  <a:pt x="1654740" y="3480805"/>
                  <a:pt x="1547901" y="3475568"/>
                </a:cubicBezTo>
                <a:cubicBezTo>
                  <a:pt x="1418503" y="3468966"/>
                  <a:pt x="1296143" y="3422753"/>
                  <a:pt x="1176132" y="3365156"/>
                </a:cubicBezTo>
                <a:cubicBezTo>
                  <a:pt x="1125418" y="3340797"/>
                  <a:pt x="1078316" y="3306195"/>
                  <a:pt x="1029045" y="3279332"/>
                </a:cubicBezTo>
                <a:cubicBezTo>
                  <a:pt x="961009" y="3242223"/>
                  <a:pt x="908492" y="3171424"/>
                  <a:pt x="840634" y="3141601"/>
                </a:cubicBezTo>
                <a:cubicBezTo>
                  <a:pt x="770793" y="3110867"/>
                  <a:pt x="711057" y="3054638"/>
                  <a:pt x="639229" y="3030734"/>
                </a:cubicBezTo>
                <a:cubicBezTo>
                  <a:pt x="601330" y="3017985"/>
                  <a:pt x="564695" y="2994993"/>
                  <a:pt x="570649" y="2929200"/>
                </a:cubicBezTo>
                <a:cubicBezTo>
                  <a:pt x="572274" y="2910532"/>
                  <a:pt x="562349" y="2895282"/>
                  <a:pt x="546647" y="2900745"/>
                </a:cubicBezTo>
                <a:cubicBezTo>
                  <a:pt x="516690" y="2910989"/>
                  <a:pt x="503154" y="2883898"/>
                  <a:pt x="486550" y="2863636"/>
                </a:cubicBezTo>
                <a:cubicBezTo>
                  <a:pt x="456953" y="2827667"/>
                  <a:pt x="428801" y="2789422"/>
                  <a:pt x="381697" y="2783503"/>
                </a:cubicBezTo>
                <a:cubicBezTo>
                  <a:pt x="390720" y="2755272"/>
                  <a:pt x="406060" y="2759371"/>
                  <a:pt x="420137" y="2765290"/>
                </a:cubicBezTo>
                <a:cubicBezTo>
                  <a:pt x="457133" y="2780772"/>
                  <a:pt x="493769" y="2798300"/>
                  <a:pt x="530765" y="2813781"/>
                </a:cubicBezTo>
                <a:cubicBezTo>
                  <a:pt x="554948" y="2823799"/>
                  <a:pt x="578952" y="2837912"/>
                  <a:pt x="611257" y="2826755"/>
                </a:cubicBezTo>
                <a:cubicBezTo>
                  <a:pt x="583463" y="2769843"/>
                  <a:pt x="536180" y="2759598"/>
                  <a:pt x="497920" y="2742071"/>
                </a:cubicBezTo>
                <a:cubicBezTo>
                  <a:pt x="450096" y="2719988"/>
                  <a:pt x="421942" y="2678326"/>
                  <a:pt x="388193" y="2631885"/>
                </a:cubicBezTo>
                <a:cubicBezTo>
                  <a:pt x="423386" y="2620730"/>
                  <a:pt x="445223" y="2654879"/>
                  <a:pt x="472834" y="2653056"/>
                </a:cubicBezTo>
                <a:cubicBezTo>
                  <a:pt x="474279" y="2647140"/>
                  <a:pt x="476804" y="2638488"/>
                  <a:pt x="476444" y="2638259"/>
                </a:cubicBezTo>
                <a:cubicBezTo>
                  <a:pt x="431326" y="2612763"/>
                  <a:pt x="410211" y="2564956"/>
                  <a:pt x="403173" y="2507131"/>
                </a:cubicBezTo>
                <a:cubicBezTo>
                  <a:pt x="399563" y="2477310"/>
                  <a:pt x="383140" y="2467976"/>
                  <a:pt x="366897" y="2454316"/>
                </a:cubicBezTo>
                <a:cubicBezTo>
                  <a:pt x="310230" y="2405826"/>
                  <a:pt x="250314" y="2361890"/>
                  <a:pt x="203752" y="2295188"/>
                </a:cubicBezTo>
                <a:cubicBezTo>
                  <a:pt x="257532" y="2304066"/>
                  <a:pt x="300665" y="2347547"/>
                  <a:pt x="358597" y="2366215"/>
                </a:cubicBezTo>
                <a:cubicBezTo>
                  <a:pt x="312577" y="2292910"/>
                  <a:pt x="253020" y="2255803"/>
                  <a:pt x="198698" y="2211409"/>
                </a:cubicBezTo>
                <a:cubicBezTo>
                  <a:pt x="173974" y="2191149"/>
                  <a:pt x="151055" y="2165197"/>
                  <a:pt x="121097" y="2154269"/>
                </a:cubicBezTo>
                <a:cubicBezTo>
                  <a:pt x="110448" y="2150400"/>
                  <a:pt x="92943" y="2142204"/>
                  <a:pt x="101425" y="2120577"/>
                </a:cubicBezTo>
                <a:cubicBezTo>
                  <a:pt x="108643" y="2102593"/>
                  <a:pt x="122900" y="2108055"/>
                  <a:pt x="135895" y="2113292"/>
                </a:cubicBezTo>
                <a:cubicBezTo>
                  <a:pt x="167116" y="2126269"/>
                  <a:pt x="199421" y="2126495"/>
                  <a:pt x="241652" y="2126269"/>
                </a:cubicBezTo>
                <a:cubicBezTo>
                  <a:pt x="206279" y="2066851"/>
                  <a:pt x="141489" y="2084608"/>
                  <a:pt x="111170" y="2022231"/>
                </a:cubicBezTo>
                <a:cubicBezTo>
                  <a:pt x="149069" y="2011302"/>
                  <a:pt x="178305" y="2033841"/>
                  <a:pt x="208987" y="2038166"/>
                </a:cubicBezTo>
                <a:cubicBezTo>
                  <a:pt x="236777" y="2042036"/>
                  <a:pt x="243636" y="2031565"/>
                  <a:pt x="237139" y="1997188"/>
                </a:cubicBezTo>
                <a:cubicBezTo>
                  <a:pt x="227034" y="1943690"/>
                  <a:pt x="242193" y="1916371"/>
                  <a:pt x="282618" y="1930941"/>
                </a:cubicBezTo>
                <a:cubicBezTo>
                  <a:pt x="320155" y="1944601"/>
                  <a:pt x="324125" y="1924568"/>
                  <a:pt x="314019" y="1894062"/>
                </a:cubicBezTo>
                <a:cubicBezTo>
                  <a:pt x="299582" y="1849671"/>
                  <a:pt x="316004" y="1815295"/>
                  <a:pt x="327194" y="1777960"/>
                </a:cubicBezTo>
                <a:cubicBezTo>
                  <a:pt x="344339" y="1721045"/>
                  <a:pt x="337121" y="1693272"/>
                  <a:pt x="300123" y="1650929"/>
                </a:cubicBezTo>
                <a:cubicBezTo>
                  <a:pt x="279370" y="1627251"/>
                  <a:pt x="256992" y="1607219"/>
                  <a:pt x="226852" y="1586731"/>
                </a:cubicBezTo>
                <a:cubicBezTo>
                  <a:pt x="296334" y="1575576"/>
                  <a:pt x="223423" y="1538013"/>
                  <a:pt x="247968" y="1514564"/>
                </a:cubicBezTo>
                <a:cubicBezTo>
                  <a:pt x="297056" y="1505003"/>
                  <a:pt x="337121" y="1579673"/>
                  <a:pt x="403895" y="1558274"/>
                </a:cubicBezTo>
                <a:cubicBezTo>
                  <a:pt x="321420" y="1493619"/>
                  <a:pt x="230281" y="1472448"/>
                  <a:pt x="170546" y="1386396"/>
                </a:cubicBezTo>
                <a:cubicBezTo>
                  <a:pt x="184261" y="1366817"/>
                  <a:pt x="197977" y="1385030"/>
                  <a:pt x="209707" y="1377746"/>
                </a:cubicBezTo>
                <a:cubicBezTo>
                  <a:pt x="209346" y="1373192"/>
                  <a:pt x="210250" y="1366362"/>
                  <a:pt x="208083" y="1364314"/>
                </a:cubicBezTo>
                <a:cubicBezTo>
                  <a:pt x="163508" y="1317416"/>
                  <a:pt x="162784" y="1316279"/>
                  <a:pt x="210610" y="1281675"/>
                </a:cubicBezTo>
                <a:cubicBezTo>
                  <a:pt x="227394" y="1269609"/>
                  <a:pt x="225950" y="1258909"/>
                  <a:pt x="217108" y="1243657"/>
                </a:cubicBezTo>
                <a:cubicBezTo>
                  <a:pt x="210790" y="1232957"/>
                  <a:pt x="203211" y="1223395"/>
                  <a:pt x="206820" y="1199947"/>
                </a:cubicBezTo>
                <a:cubicBezTo>
                  <a:pt x="232988" y="1229998"/>
                  <a:pt x="359499" y="1220208"/>
                  <a:pt x="381877" y="1217021"/>
                </a:cubicBezTo>
                <a:cubicBezTo>
                  <a:pt x="406963" y="1213607"/>
                  <a:pt x="431688" y="1199037"/>
                  <a:pt x="458035" y="1207003"/>
                </a:cubicBezTo>
                <a:cubicBezTo>
                  <a:pt x="479150" y="1213381"/>
                  <a:pt x="576966" y="1275073"/>
                  <a:pt x="590863" y="1204273"/>
                </a:cubicBezTo>
                <a:cubicBezTo>
                  <a:pt x="591585" y="1200858"/>
                  <a:pt x="631107" y="1208826"/>
                  <a:pt x="652403" y="1212696"/>
                </a:cubicBezTo>
                <a:cubicBezTo>
                  <a:pt x="671172" y="1215883"/>
                  <a:pt x="692288" y="1229998"/>
                  <a:pt x="704920" y="1201769"/>
                </a:cubicBezTo>
                <a:cubicBezTo>
                  <a:pt x="712320" y="1185150"/>
                  <a:pt x="681820" y="1153051"/>
                  <a:pt x="654569" y="1150320"/>
                </a:cubicBezTo>
                <a:cubicBezTo>
                  <a:pt x="630926" y="1147814"/>
                  <a:pt x="606202" y="1144172"/>
                  <a:pt x="583643" y="1151001"/>
                </a:cubicBezTo>
                <a:cubicBezTo>
                  <a:pt x="555852" y="1159198"/>
                  <a:pt x="540873" y="1145995"/>
                  <a:pt x="533111" y="1117538"/>
                </a:cubicBezTo>
                <a:cubicBezTo>
                  <a:pt x="524450" y="1086122"/>
                  <a:pt x="507845" y="1071550"/>
                  <a:pt x="484926" y="1056980"/>
                </a:cubicBezTo>
                <a:cubicBezTo>
                  <a:pt x="429340" y="1021696"/>
                  <a:pt x="375921" y="980946"/>
                  <a:pt x="314922" y="960456"/>
                </a:cubicBezTo>
                <a:cubicBezTo>
                  <a:pt x="302830" y="956358"/>
                  <a:pt x="289476" y="950894"/>
                  <a:pt x="283881" y="923805"/>
                </a:cubicBezTo>
                <a:cubicBezTo>
                  <a:pt x="449013" y="964326"/>
                  <a:pt x="599526" y="1069958"/>
                  <a:pt x="769890" y="1063811"/>
                </a:cubicBezTo>
                <a:cubicBezTo>
                  <a:pt x="723329" y="1030346"/>
                  <a:pt x="669369" y="1028524"/>
                  <a:pt x="619738" y="1005076"/>
                </a:cubicBezTo>
                <a:cubicBezTo>
                  <a:pt x="654930" y="987546"/>
                  <a:pt x="687956" y="1005759"/>
                  <a:pt x="721344" y="1015777"/>
                </a:cubicBezTo>
                <a:cubicBezTo>
                  <a:pt x="749317" y="1023970"/>
                  <a:pt x="774583" y="1025337"/>
                  <a:pt x="777650" y="976393"/>
                </a:cubicBezTo>
                <a:cubicBezTo>
                  <a:pt x="776566" y="973205"/>
                  <a:pt x="776747" y="969107"/>
                  <a:pt x="776929" y="965238"/>
                </a:cubicBezTo>
                <a:cubicBezTo>
                  <a:pt x="767542" y="944976"/>
                  <a:pt x="752926" y="934504"/>
                  <a:pt x="735601" y="928584"/>
                </a:cubicBezTo>
                <a:cubicBezTo>
                  <a:pt x="725133" y="924942"/>
                  <a:pt x="711237" y="919478"/>
                  <a:pt x="711416" y="904909"/>
                </a:cubicBezTo>
                <a:cubicBezTo>
                  <a:pt x="711958" y="850955"/>
                  <a:pt x="678571" y="835246"/>
                  <a:pt x="645185" y="819539"/>
                </a:cubicBezTo>
                <a:cubicBezTo>
                  <a:pt x="663773" y="792676"/>
                  <a:pt x="678391" y="812481"/>
                  <a:pt x="692468" y="810433"/>
                </a:cubicBezTo>
                <a:cubicBezTo>
                  <a:pt x="701672" y="809067"/>
                  <a:pt x="709973" y="806563"/>
                  <a:pt x="709973" y="792676"/>
                </a:cubicBezTo>
                <a:cubicBezTo>
                  <a:pt x="710154" y="781065"/>
                  <a:pt x="705822" y="767861"/>
                  <a:pt x="696799" y="767635"/>
                </a:cubicBezTo>
                <a:cubicBezTo>
                  <a:pt x="640312" y="765585"/>
                  <a:pt x="609090" y="690914"/>
                  <a:pt x="550437" y="690687"/>
                </a:cubicBezTo>
                <a:cubicBezTo>
                  <a:pt x="515425" y="690687"/>
                  <a:pt x="568666" y="648572"/>
                  <a:pt x="539068" y="631042"/>
                </a:cubicBezTo>
                <a:cubicBezTo>
                  <a:pt x="532570" y="627171"/>
                  <a:pt x="556032" y="621254"/>
                  <a:pt x="566500" y="622164"/>
                </a:cubicBezTo>
                <a:cubicBezTo>
                  <a:pt x="576786" y="623074"/>
                  <a:pt x="585990" y="634229"/>
                  <a:pt x="598443" y="626261"/>
                </a:cubicBezTo>
                <a:cubicBezTo>
                  <a:pt x="605300" y="597806"/>
                  <a:pt x="587615" y="587332"/>
                  <a:pt x="572996" y="579365"/>
                </a:cubicBezTo>
                <a:cubicBezTo>
                  <a:pt x="539247" y="560925"/>
                  <a:pt x="506402" y="538615"/>
                  <a:pt x="469405" y="532013"/>
                </a:cubicBezTo>
                <a:cubicBezTo>
                  <a:pt x="456232" y="529737"/>
                  <a:pt x="488355" y="499231"/>
                  <a:pt x="494671" y="488532"/>
                </a:cubicBezTo>
                <a:cubicBezTo>
                  <a:pt x="345782" y="376071"/>
                  <a:pt x="166756" y="381762"/>
                  <a:pt x="0" y="290928"/>
                </a:cubicBezTo>
                <a:cubicBezTo>
                  <a:pt x="36817" y="273173"/>
                  <a:pt x="63887" y="286148"/>
                  <a:pt x="88973" y="288880"/>
                </a:cubicBezTo>
                <a:cubicBezTo>
                  <a:pt x="151595" y="295708"/>
                  <a:pt x="213498" y="309822"/>
                  <a:pt x="275940" y="318246"/>
                </a:cubicBezTo>
                <a:cubicBezTo>
                  <a:pt x="306620" y="322344"/>
                  <a:pt x="335134" y="337824"/>
                  <a:pt x="369424" y="313239"/>
                </a:cubicBezTo>
                <a:cubicBezTo>
                  <a:pt x="392343" y="296847"/>
                  <a:pt x="428980" y="314604"/>
                  <a:pt x="457133" y="329174"/>
                </a:cubicBezTo>
                <a:cubicBezTo>
                  <a:pt x="480414" y="341238"/>
                  <a:pt x="502612" y="344425"/>
                  <a:pt x="533474" y="329174"/>
                </a:cubicBezTo>
                <a:cubicBezTo>
                  <a:pt x="505501" y="319841"/>
                  <a:pt x="484023" y="311645"/>
                  <a:pt x="462006" y="305953"/>
                </a:cubicBezTo>
                <a:cubicBezTo>
                  <a:pt x="444501" y="301400"/>
                  <a:pt x="486189" y="282960"/>
                  <a:pt x="507484" y="285237"/>
                </a:cubicBezTo>
                <a:cubicBezTo>
                  <a:pt x="537263" y="288423"/>
                  <a:pt x="520479" y="276586"/>
                  <a:pt x="515425" y="260195"/>
                </a:cubicBezTo>
                <a:cubicBezTo>
                  <a:pt x="510012" y="242665"/>
                  <a:pt x="526074" y="237203"/>
                  <a:pt x="536180" y="240844"/>
                </a:cubicBezTo>
                <a:cubicBezTo>
                  <a:pt x="574980" y="255187"/>
                  <a:pt x="613602" y="229917"/>
                  <a:pt x="653668" y="250407"/>
                </a:cubicBezTo>
                <a:cubicBezTo>
                  <a:pt x="643561" y="199867"/>
                  <a:pt x="621723" y="177784"/>
                  <a:pt x="576064" y="170726"/>
                </a:cubicBezTo>
                <a:cubicBezTo>
                  <a:pt x="558919" y="167996"/>
                  <a:pt x="541053" y="172093"/>
                  <a:pt x="526254" y="157522"/>
                </a:cubicBezTo>
                <a:cubicBezTo>
                  <a:pt x="517771" y="149101"/>
                  <a:pt x="508207" y="139084"/>
                  <a:pt x="514884" y="123603"/>
                </a:cubicBezTo>
                <a:cubicBezTo>
                  <a:pt x="519577" y="112674"/>
                  <a:pt x="529684" y="112674"/>
                  <a:pt x="537985" y="116318"/>
                </a:cubicBezTo>
                <a:cubicBezTo>
                  <a:pt x="575162" y="132483"/>
                  <a:pt x="613963" y="138400"/>
                  <a:pt x="652764" y="144320"/>
                </a:cubicBezTo>
                <a:cubicBezTo>
                  <a:pt x="658720" y="145230"/>
                  <a:pt x="665397" y="148191"/>
                  <a:pt x="672075" y="133164"/>
                </a:cubicBezTo>
                <a:cubicBezTo>
                  <a:pt x="599526" y="108805"/>
                  <a:pt x="530585" y="74202"/>
                  <a:pt x="456051" y="60770"/>
                </a:cubicBezTo>
                <a:cubicBezTo>
                  <a:pt x="457133" y="54397"/>
                  <a:pt x="458215" y="48022"/>
                  <a:pt x="459299" y="41649"/>
                </a:cubicBezTo>
                <a:cubicBezTo>
                  <a:pt x="517591" y="50753"/>
                  <a:pt x="575884" y="59859"/>
                  <a:pt x="649515" y="71243"/>
                </a:cubicBezTo>
                <a:cubicBezTo>
                  <a:pt x="604218" y="35045"/>
                  <a:pt x="561446" y="47111"/>
                  <a:pt x="527879" y="15013"/>
                </a:cubicBezTo>
                <a:cubicBezTo>
                  <a:pt x="534195" y="2833"/>
                  <a:pt x="541820" y="-241"/>
                  <a:pt x="549716" y="15"/>
                </a:cubicBezTo>
                <a:close/>
              </a:path>
            </a:pathLst>
          </a:custGeom>
        </p:spPr>
      </p:pic>
      <p:pic>
        <p:nvPicPr>
          <p:cNvPr id="7" name="Picture 6">
            <a:extLst>
              <a:ext uri="{FF2B5EF4-FFF2-40B4-BE49-F238E27FC236}">
                <a16:creationId xmlns:a16="http://schemas.microsoft.com/office/drawing/2014/main" id="{019A26EC-0C52-F8E2-705A-0B3D50FF6AA2}"/>
              </a:ext>
            </a:extLst>
          </p:cNvPr>
          <p:cNvPicPr>
            <a:picLocks noChangeAspect="1"/>
          </p:cNvPicPr>
          <p:nvPr/>
        </p:nvPicPr>
        <p:blipFill>
          <a:blip r:embed="rId4"/>
          <a:srcRect l="16609" r="3424" b="1"/>
          <a:stretch>
            <a:fillRect/>
          </a:stretch>
        </p:blipFill>
        <p:spPr>
          <a:xfrm>
            <a:off x="7621024" y="-5"/>
            <a:ext cx="4579876" cy="3536502"/>
          </a:xfrm>
          <a:custGeom>
            <a:avLst/>
            <a:gdLst/>
            <a:ahLst/>
            <a:cxnLst/>
            <a:rect l="l" t="t" r="r" b="b"/>
            <a:pathLst>
              <a:path w="4579876" h="3536502">
                <a:moveTo>
                  <a:pt x="457312" y="0"/>
                </a:moveTo>
                <a:lnTo>
                  <a:pt x="4579876" y="0"/>
                </a:lnTo>
                <a:lnTo>
                  <a:pt x="4579876" y="3057029"/>
                </a:lnTo>
                <a:lnTo>
                  <a:pt x="4508441" y="3086568"/>
                </a:lnTo>
                <a:cubicBezTo>
                  <a:pt x="4391572" y="3126663"/>
                  <a:pt x="4301124" y="3221848"/>
                  <a:pt x="4183947" y="3271738"/>
                </a:cubicBezTo>
                <a:cubicBezTo>
                  <a:pt x="4099090" y="3307854"/>
                  <a:pt x="4017967" y="3354374"/>
                  <a:pt x="3930625" y="3387123"/>
                </a:cubicBezTo>
                <a:cubicBezTo>
                  <a:pt x="3723932" y="3464557"/>
                  <a:pt x="3513195" y="3526689"/>
                  <a:pt x="3290337" y="3535564"/>
                </a:cubicBezTo>
                <a:cubicBezTo>
                  <a:pt x="3106332" y="3542605"/>
                  <a:pt x="1510274" y="3535872"/>
                  <a:pt x="861903" y="2528615"/>
                </a:cubicBezTo>
                <a:cubicBezTo>
                  <a:pt x="849470" y="2523717"/>
                  <a:pt x="835485" y="2510862"/>
                  <a:pt x="831133" y="2498619"/>
                </a:cubicBezTo>
                <a:cubicBezTo>
                  <a:pt x="810307" y="2441385"/>
                  <a:pt x="759333" y="2416594"/>
                  <a:pt x="713333" y="2385682"/>
                </a:cubicBezTo>
                <a:cubicBezTo>
                  <a:pt x="672925" y="2358442"/>
                  <a:pt x="630030" y="2329978"/>
                  <a:pt x="613246" y="2284067"/>
                </a:cubicBezTo>
                <a:cubicBezTo>
                  <a:pt x="591179" y="2222855"/>
                  <a:pt x="653963" y="2273050"/>
                  <a:pt x="665465" y="2249789"/>
                </a:cubicBezTo>
                <a:cubicBezTo>
                  <a:pt x="641532" y="2217960"/>
                  <a:pt x="604543" y="2188882"/>
                  <a:pt x="594908" y="2152767"/>
                </a:cubicBezTo>
                <a:cubicBezTo>
                  <a:pt x="559787" y="2022383"/>
                  <a:pt x="483946" y="1927503"/>
                  <a:pt x="370497" y="1853742"/>
                </a:cubicBezTo>
                <a:cubicBezTo>
                  <a:pt x="337861" y="1832624"/>
                  <a:pt x="316415" y="1794059"/>
                  <a:pt x="271969" y="1787940"/>
                </a:cubicBezTo>
                <a:cubicBezTo>
                  <a:pt x="173127" y="1774472"/>
                  <a:pt x="204209" y="1669186"/>
                  <a:pt x="151990" y="1622358"/>
                </a:cubicBezTo>
                <a:cubicBezTo>
                  <a:pt x="142044" y="1613481"/>
                  <a:pt x="133031" y="1596037"/>
                  <a:pt x="134895" y="1584102"/>
                </a:cubicBezTo>
                <a:cubicBezTo>
                  <a:pt x="137691" y="1566959"/>
                  <a:pt x="149504" y="1550739"/>
                  <a:pt x="159450" y="1535435"/>
                </a:cubicBezTo>
                <a:cubicBezTo>
                  <a:pt x="169708" y="1520133"/>
                  <a:pt x="185247" y="1506664"/>
                  <a:pt x="177788" y="1486465"/>
                </a:cubicBezTo>
                <a:cubicBezTo>
                  <a:pt x="174683" y="1478202"/>
                  <a:pt x="176855" y="1449432"/>
                  <a:pt x="153856" y="1472079"/>
                </a:cubicBezTo>
                <a:cubicBezTo>
                  <a:pt x="90760" y="1534212"/>
                  <a:pt x="54082" y="1475449"/>
                  <a:pt x="0" y="1447289"/>
                </a:cubicBezTo>
                <a:cubicBezTo>
                  <a:pt x="43515" y="1418212"/>
                  <a:pt x="82677" y="1397707"/>
                  <a:pt x="89205" y="1354247"/>
                </a:cubicBezTo>
                <a:cubicBezTo>
                  <a:pt x="102570" y="1264569"/>
                  <a:pt x="159758" y="1223557"/>
                  <a:pt x="246479" y="1215599"/>
                </a:cubicBezTo>
                <a:cubicBezTo>
                  <a:pt x="214465" y="1128983"/>
                  <a:pt x="214465" y="1128983"/>
                  <a:pt x="317968" y="1117045"/>
                </a:cubicBezTo>
                <a:cubicBezTo>
                  <a:pt x="278183" y="1061955"/>
                  <a:pt x="278183" y="1047876"/>
                  <a:pt x="326362" y="1028900"/>
                </a:cubicBezTo>
                <a:cubicBezTo>
                  <a:pt x="372673" y="1010841"/>
                  <a:pt x="423957" y="1004720"/>
                  <a:pt x="466852" y="976870"/>
                </a:cubicBezTo>
                <a:cubicBezTo>
                  <a:pt x="427377" y="906475"/>
                  <a:pt x="416188" y="824756"/>
                  <a:pt x="334754" y="790475"/>
                </a:cubicBezTo>
                <a:cubicBezTo>
                  <a:pt x="322010" y="785272"/>
                  <a:pt x="313307" y="764154"/>
                  <a:pt x="321386" y="751912"/>
                </a:cubicBezTo>
                <a:cubicBezTo>
                  <a:pt x="350915" y="707534"/>
                  <a:pt x="308644" y="623365"/>
                  <a:pt x="400645" y="613877"/>
                </a:cubicBezTo>
                <a:cubicBezTo>
                  <a:pt x="412147" y="612959"/>
                  <a:pt x="422716" y="603776"/>
                  <a:pt x="413701" y="591839"/>
                </a:cubicBezTo>
                <a:cubicBezTo>
                  <a:pt x="382618" y="550216"/>
                  <a:pt x="420228" y="552969"/>
                  <a:pt x="442917" y="547767"/>
                </a:cubicBezTo>
                <a:cubicBezTo>
                  <a:pt x="470271" y="541341"/>
                  <a:pt x="501353" y="559703"/>
                  <a:pt x="526840" y="537055"/>
                </a:cubicBezTo>
                <a:cubicBezTo>
                  <a:pt x="520932" y="513181"/>
                  <a:pt x="498866" y="513487"/>
                  <a:pt x="483325" y="505836"/>
                </a:cubicBezTo>
                <a:cubicBezTo>
                  <a:pt x="437946" y="483799"/>
                  <a:pt x="400956" y="457479"/>
                  <a:pt x="398780" y="400243"/>
                </a:cubicBezTo>
                <a:cubicBezTo>
                  <a:pt x="397229" y="354028"/>
                  <a:pt x="392255" y="313323"/>
                  <a:pt x="455041" y="299242"/>
                </a:cubicBezTo>
                <a:cubicBezTo>
                  <a:pt x="481149" y="293426"/>
                  <a:pt x="473687" y="260067"/>
                  <a:pt x="458769" y="243538"/>
                </a:cubicBezTo>
                <a:cubicBezTo>
                  <a:pt x="432038" y="214157"/>
                  <a:pt x="409972" y="174981"/>
                  <a:pt x="363969" y="172227"/>
                </a:cubicBezTo>
                <a:cubicBezTo>
                  <a:pt x="335995" y="170391"/>
                  <a:pt x="314549" y="158146"/>
                  <a:pt x="292481" y="144069"/>
                </a:cubicBezTo>
                <a:cubicBezTo>
                  <a:pt x="276630" y="133966"/>
                  <a:pt x="257670" y="125398"/>
                  <a:pt x="259534" y="103668"/>
                </a:cubicBezTo>
                <a:cubicBezTo>
                  <a:pt x="261399" y="82855"/>
                  <a:pt x="279736" y="74286"/>
                  <a:pt x="298387" y="70001"/>
                </a:cubicBezTo>
                <a:cubicBezTo>
                  <a:pt x="345011" y="59672"/>
                  <a:pt x="389535" y="45726"/>
                  <a:pt x="430782" y="19902"/>
                </a:cubicBezTo>
                <a:close/>
              </a:path>
            </a:pathLst>
          </a:custGeom>
        </p:spPr>
      </p:pic>
      <p:pic>
        <p:nvPicPr>
          <p:cNvPr id="5" name="Graphic 4">
            <a:extLst>
              <a:ext uri="{FF2B5EF4-FFF2-40B4-BE49-F238E27FC236}">
                <a16:creationId xmlns:a16="http://schemas.microsoft.com/office/drawing/2014/main" id="{81D992E4-BD4D-9481-FA44-79EBD22F56AF}"/>
              </a:ext>
            </a:extLst>
          </p:cNvPr>
          <p:cNvPicPr>
            <a:picLocks noChangeAspect="1"/>
          </p:cNvPicPr>
          <p:nvPr/>
        </p:nvPicPr>
        <p:blipFill>
          <a:blip r:embed="rId5">
            <a:extLst>
              <a:ext uri="{96DAC541-7B7A-43D3-8B79-37D633B846F1}">
                <asvg:svgBlip xmlns:asvg="http://schemas.microsoft.com/office/drawing/2016/SVG/main" r:embed="rId6"/>
              </a:ext>
            </a:extLst>
          </a:blip>
          <a:srcRect t="85211"/>
          <a:stretch/>
        </p:blipFill>
        <p:spPr>
          <a:xfrm>
            <a:off x="0" y="5843752"/>
            <a:ext cx="12192000" cy="1014248"/>
          </a:xfrm>
          <a:prstGeom prst="rect">
            <a:avLst/>
          </a:prstGeom>
        </p:spPr>
      </p:pic>
    </p:spTree>
    <p:extLst>
      <p:ext uri="{BB962C8B-B14F-4D97-AF65-F5344CB8AC3E}">
        <p14:creationId xmlns:p14="http://schemas.microsoft.com/office/powerpoint/2010/main" val="1140714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B2220F3-C537-A0AA-839A-96003BA9962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BBFA6FED-6BE3-D758-1C73-DF870064E012}"/>
              </a:ext>
            </a:extLst>
          </p:cNvPr>
          <p:cNvSpPr txBox="1"/>
          <p:nvPr/>
        </p:nvSpPr>
        <p:spPr>
          <a:xfrm>
            <a:off x="762000" y="1138036"/>
            <a:ext cx="3962400" cy="1402470"/>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3000" b="1">
                <a:latin typeface="+mj-lt"/>
                <a:ea typeface="+mj-ea"/>
                <a:cs typeface="+mj-cs"/>
              </a:rPr>
              <a:t>Kentucky Aquatic Connectivity Team (KACT)</a:t>
            </a:r>
            <a:endParaRPr lang="en-US" sz="3000">
              <a:latin typeface="+mj-lt"/>
              <a:ea typeface="+mj-ea"/>
              <a:cs typeface="+mj-cs"/>
            </a:endParaRPr>
          </a:p>
        </p:txBody>
      </p:sp>
      <p:cxnSp>
        <p:nvCxnSpPr>
          <p:cNvPr id="19" name="Straight Connector 18">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14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04C7AA7C-D12B-85F2-747D-376DBFE97FFE}"/>
              </a:ext>
            </a:extLst>
          </p:cNvPr>
          <p:cNvSpPr txBox="1"/>
          <p:nvPr/>
        </p:nvSpPr>
        <p:spPr>
          <a:xfrm>
            <a:off x="762000" y="2759669"/>
            <a:ext cx="3962400" cy="3591207"/>
          </a:xfrm>
          <a:prstGeom prst="rect">
            <a:avLst/>
          </a:prstGeom>
        </p:spPr>
        <p:txBody>
          <a:bodyPr vert="horz" lIns="91440" tIns="45720" rIns="91440" bIns="45720" rtlCol="0">
            <a:normAutofit/>
          </a:bodyPr>
          <a:lstStyle/>
          <a:p>
            <a:pPr>
              <a:lnSpc>
                <a:spcPct val="90000"/>
              </a:lnSpc>
              <a:spcAft>
                <a:spcPts val="600"/>
              </a:spcAft>
            </a:pPr>
            <a:r>
              <a:rPr lang="en-US" sz="1600" b="1" dirty="0"/>
              <a:t>Goal 4 - Community Engagement </a:t>
            </a:r>
          </a:p>
          <a:p>
            <a:pPr indent="-228600">
              <a:lnSpc>
                <a:spcPct val="90000"/>
              </a:lnSpc>
              <a:spcAft>
                <a:spcPts val="600"/>
              </a:spcAft>
              <a:buFont typeface="Arial" panose="020B0604020202020204" pitchFamily="34" charset="0"/>
              <a:buChar char="•"/>
            </a:pPr>
            <a:endParaRPr lang="en-US" sz="1600" b="1" dirty="0"/>
          </a:p>
          <a:p>
            <a:pPr>
              <a:lnSpc>
                <a:spcPct val="90000"/>
              </a:lnSpc>
              <a:spcAft>
                <a:spcPts val="600"/>
              </a:spcAft>
            </a:pPr>
            <a:r>
              <a:rPr lang="en-US" sz="1600" b="1" dirty="0"/>
              <a:t>Improve outreach, communication, and education so that dam removal, culvert replacement, and stream crossing improvement practices are better understood and accepted among professionals and private citizens and more commonly used across the state </a:t>
            </a:r>
          </a:p>
        </p:txBody>
      </p:sp>
      <p:sp>
        <p:nvSpPr>
          <p:cNvPr id="21" name="Rectangle 20">
            <a:extLst>
              <a:ext uri="{FF2B5EF4-FFF2-40B4-BE49-F238E27FC236}">
                <a16:creationId xmlns:a16="http://schemas.microsoft.com/office/drawing/2014/main" id="{2AB11B05-5E59-5B88-D8DB-0E975DEAE4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64727" y="0"/>
            <a:ext cx="6927273" cy="6876532"/>
          </a:xfrm>
          <a:prstGeom prst="rect">
            <a:avLst/>
          </a:prstGeom>
          <a:solidFill>
            <a:schemeClr val="bg1">
              <a:lumMod val="9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erson standing in water&#10;&#10;AI-generated content may be incorrect.">
            <a:extLst>
              <a:ext uri="{FF2B5EF4-FFF2-40B4-BE49-F238E27FC236}">
                <a16:creationId xmlns:a16="http://schemas.microsoft.com/office/drawing/2014/main" id="{E0CD8526-E45A-4AE6-71B2-84E497A4F2B6}"/>
              </a:ext>
            </a:extLst>
          </p:cNvPr>
          <p:cNvPicPr>
            <a:picLocks noChangeAspect="1"/>
          </p:cNvPicPr>
          <p:nvPr/>
        </p:nvPicPr>
        <p:blipFill>
          <a:blip r:embed="rId2"/>
          <a:srcRect t="16399" r="1" b="49818"/>
          <a:stretch>
            <a:fillRect/>
          </a:stretch>
        </p:blipFill>
        <p:spPr>
          <a:xfrm>
            <a:off x="6096000" y="2405301"/>
            <a:ext cx="2658860" cy="2053147"/>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pic>
        <p:nvPicPr>
          <p:cNvPr id="4" name="Picture 3" descr="A group of people standing in a river&#10;&#10;AI-generated content may be incorrect.">
            <a:extLst>
              <a:ext uri="{FF2B5EF4-FFF2-40B4-BE49-F238E27FC236}">
                <a16:creationId xmlns:a16="http://schemas.microsoft.com/office/drawing/2014/main" id="{598BD83A-01F3-76AC-4A32-1A66A6D33645}"/>
              </a:ext>
            </a:extLst>
          </p:cNvPr>
          <p:cNvPicPr>
            <a:picLocks noChangeAspect="1"/>
          </p:cNvPicPr>
          <p:nvPr/>
        </p:nvPicPr>
        <p:blipFill>
          <a:blip r:embed="rId3"/>
          <a:srcRect r="15343" b="-1"/>
          <a:stretch>
            <a:fillRect/>
          </a:stretch>
        </p:blipFill>
        <p:spPr>
          <a:xfrm>
            <a:off x="8935278" y="1325522"/>
            <a:ext cx="2378539" cy="2015921"/>
          </a:xfrm>
          <a:prstGeom prst="rect">
            <a:avLst/>
          </a:prstGeom>
        </p:spPr>
      </p:pic>
      <p:pic>
        <p:nvPicPr>
          <p:cNvPr id="6" name="Picture 5">
            <a:extLst>
              <a:ext uri="{FF2B5EF4-FFF2-40B4-BE49-F238E27FC236}">
                <a16:creationId xmlns:a16="http://schemas.microsoft.com/office/drawing/2014/main" id="{05323EC5-A05D-B8F4-A2F3-43D76AA92688}"/>
              </a:ext>
            </a:extLst>
          </p:cNvPr>
          <p:cNvPicPr>
            <a:picLocks noChangeAspect="1"/>
          </p:cNvPicPr>
          <p:nvPr/>
        </p:nvPicPr>
        <p:blipFill>
          <a:blip r:embed="rId4">
            <a:extLst>
              <a:ext uri="{28A0092B-C50C-407E-A947-70E740481C1C}">
                <a14:useLocalDpi xmlns:a14="http://schemas.microsoft.com/office/drawing/2010/main" val="0"/>
              </a:ext>
            </a:extLst>
          </a:blip>
          <a:srcRect t="2248" b="3768"/>
          <a:stretch>
            <a:fillRect/>
          </a:stretch>
        </p:blipFill>
        <p:spPr>
          <a:xfrm>
            <a:off x="8935278" y="3524333"/>
            <a:ext cx="2378538" cy="2390850"/>
          </a:xfrm>
          <a:prstGeom prst="rect">
            <a:avLst/>
          </a:prstGeom>
        </p:spPr>
      </p:pic>
      <p:pic>
        <p:nvPicPr>
          <p:cNvPr id="5" name="Graphic 4">
            <a:extLst>
              <a:ext uri="{FF2B5EF4-FFF2-40B4-BE49-F238E27FC236}">
                <a16:creationId xmlns:a16="http://schemas.microsoft.com/office/drawing/2014/main" id="{1FED9D41-40CE-E28D-89CA-46DC230242AC}"/>
              </a:ext>
            </a:extLst>
          </p:cNvPr>
          <p:cNvPicPr>
            <a:picLocks noChangeAspect="1"/>
          </p:cNvPicPr>
          <p:nvPr/>
        </p:nvPicPr>
        <p:blipFill>
          <a:blip r:embed="rId5">
            <a:extLst>
              <a:ext uri="{96DAC541-7B7A-43D3-8B79-37D633B846F1}">
                <asvg:svgBlip xmlns:asvg="http://schemas.microsoft.com/office/drawing/2016/SVG/main" r:embed="rId6"/>
              </a:ext>
            </a:extLst>
          </a:blip>
          <a:srcRect t="85211"/>
          <a:stretch/>
        </p:blipFill>
        <p:spPr>
          <a:xfrm>
            <a:off x="0" y="5843752"/>
            <a:ext cx="12192000" cy="1014248"/>
          </a:xfrm>
          <a:prstGeom prst="rect">
            <a:avLst/>
          </a:prstGeom>
        </p:spPr>
      </p:pic>
    </p:spTree>
    <p:extLst>
      <p:ext uri="{BB962C8B-B14F-4D97-AF65-F5344CB8AC3E}">
        <p14:creationId xmlns:p14="http://schemas.microsoft.com/office/powerpoint/2010/main" val="31758090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BE1FD9E-B344-43E4-C39C-63434ADA0B9C}"/>
            </a:ext>
          </a:extLst>
        </p:cNvPr>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B43B9CA2-4B31-4ACD-9A9F-B8E6C64203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201C9AA7-F145-D4BA-6E6A-16AA1EC45824}"/>
              </a:ext>
            </a:extLst>
          </p:cNvPr>
          <p:cNvPicPr>
            <a:picLocks noChangeAspect="1"/>
          </p:cNvPicPr>
          <p:nvPr/>
        </p:nvPicPr>
        <p:blipFill>
          <a:blip r:embed="rId2">
            <a:extLst>
              <a:ext uri="{28A0092B-C50C-407E-A947-70E740481C1C}">
                <a14:useLocalDpi xmlns:a14="http://schemas.microsoft.com/office/drawing/2010/main" val="0"/>
              </a:ext>
            </a:extLst>
          </a:blip>
          <a:srcRect t="5823" r="-3" b="7340"/>
          <a:stretch>
            <a:fillRect/>
          </a:stretch>
        </p:blipFill>
        <p:spPr>
          <a:xfrm>
            <a:off x="8529321" y="10"/>
            <a:ext cx="3662680" cy="3401558"/>
          </a:xfrm>
          <a:custGeom>
            <a:avLst/>
            <a:gdLst/>
            <a:ahLst/>
            <a:cxnLst/>
            <a:rect l="l" t="t" r="r" b="b"/>
            <a:pathLst>
              <a:path w="3662680" h="3401568">
                <a:moveTo>
                  <a:pt x="0" y="0"/>
                </a:moveTo>
                <a:lnTo>
                  <a:pt x="3662680" y="0"/>
                </a:lnTo>
                <a:lnTo>
                  <a:pt x="3662680" y="3401568"/>
                </a:lnTo>
                <a:lnTo>
                  <a:pt x="774527" y="3401568"/>
                </a:lnTo>
                <a:lnTo>
                  <a:pt x="769892" y="3133175"/>
                </a:lnTo>
                <a:cubicBezTo>
                  <a:pt x="732577" y="2055441"/>
                  <a:pt x="492520" y="1056020"/>
                  <a:pt x="104445" y="215033"/>
                </a:cubicBezTo>
                <a:close/>
              </a:path>
            </a:pathLst>
          </a:custGeom>
        </p:spPr>
      </p:pic>
      <p:pic>
        <p:nvPicPr>
          <p:cNvPr id="3" name="Picture 2">
            <a:extLst>
              <a:ext uri="{FF2B5EF4-FFF2-40B4-BE49-F238E27FC236}">
                <a16:creationId xmlns:a16="http://schemas.microsoft.com/office/drawing/2014/main" id="{C6A2BF71-D845-ADCE-EC5B-1A36C87444E5}"/>
              </a:ext>
            </a:extLst>
          </p:cNvPr>
          <p:cNvPicPr>
            <a:picLocks noChangeAspect="1"/>
          </p:cNvPicPr>
          <p:nvPr/>
        </p:nvPicPr>
        <p:blipFill>
          <a:blip r:embed="rId3"/>
          <a:srcRect r="8899" b="1"/>
          <a:stretch>
            <a:fillRect/>
          </a:stretch>
        </p:blipFill>
        <p:spPr>
          <a:xfrm>
            <a:off x="5115314" y="10"/>
            <a:ext cx="4118110" cy="3401558"/>
          </a:xfrm>
          <a:custGeom>
            <a:avLst/>
            <a:gdLst/>
            <a:ahLst/>
            <a:cxnLst/>
            <a:rect l="l" t="t" r="r" b="b"/>
            <a:pathLst>
              <a:path w="4118110" h="3401568">
                <a:moveTo>
                  <a:pt x="0" y="0"/>
                </a:moveTo>
                <a:lnTo>
                  <a:pt x="3343575" y="0"/>
                </a:lnTo>
                <a:lnTo>
                  <a:pt x="3448028" y="215050"/>
                </a:lnTo>
                <a:cubicBezTo>
                  <a:pt x="3836103" y="1056037"/>
                  <a:pt x="4076161" y="2055458"/>
                  <a:pt x="4113475" y="3133192"/>
                </a:cubicBezTo>
                <a:lnTo>
                  <a:pt x="4118110" y="3401568"/>
                </a:lnTo>
                <a:lnTo>
                  <a:pt x="801224" y="3401568"/>
                </a:lnTo>
                <a:lnTo>
                  <a:pt x="797493" y="3185579"/>
                </a:lnTo>
                <a:cubicBezTo>
                  <a:pt x="756786" y="2009870"/>
                  <a:pt x="474799" y="927359"/>
                  <a:pt x="22579" y="42066"/>
                </a:cubicBezTo>
                <a:close/>
              </a:path>
            </a:pathLst>
          </a:custGeom>
        </p:spPr>
      </p:pic>
      <p:pic>
        <p:nvPicPr>
          <p:cNvPr id="7" name="Picture 6">
            <a:extLst>
              <a:ext uri="{FF2B5EF4-FFF2-40B4-BE49-F238E27FC236}">
                <a16:creationId xmlns:a16="http://schemas.microsoft.com/office/drawing/2014/main" id="{0F8E84AC-DCBE-D073-11F8-424FB65ED0A3}"/>
              </a:ext>
            </a:extLst>
          </p:cNvPr>
          <p:cNvPicPr>
            <a:picLocks noChangeAspect="1"/>
          </p:cNvPicPr>
          <p:nvPr/>
        </p:nvPicPr>
        <p:blipFill>
          <a:blip r:embed="rId4"/>
          <a:srcRect t="54749" b="3843"/>
          <a:stretch>
            <a:fillRect/>
          </a:stretch>
        </p:blipFill>
        <p:spPr>
          <a:xfrm>
            <a:off x="5168355" y="3429000"/>
            <a:ext cx="7023646" cy="3401568"/>
          </a:xfrm>
          <a:custGeom>
            <a:avLst/>
            <a:gdLst/>
            <a:ahLst/>
            <a:cxnLst/>
            <a:rect l="l" t="t" r="r" b="b"/>
            <a:pathLst>
              <a:path w="7023646" h="3401568">
                <a:moveTo>
                  <a:pt x="749132" y="0"/>
                </a:moveTo>
                <a:lnTo>
                  <a:pt x="7023646" y="0"/>
                </a:lnTo>
                <a:lnTo>
                  <a:pt x="7023646" y="3401568"/>
                </a:lnTo>
                <a:lnTo>
                  <a:pt x="0" y="3401568"/>
                </a:lnTo>
                <a:lnTo>
                  <a:pt x="79008" y="3238906"/>
                </a:lnTo>
                <a:cubicBezTo>
                  <a:pt x="502362" y="2321466"/>
                  <a:pt x="749563" y="1215476"/>
                  <a:pt x="749563" y="24956"/>
                </a:cubicBezTo>
                <a:close/>
              </a:path>
            </a:pathLst>
          </a:custGeom>
        </p:spPr>
      </p:pic>
      <p:sp useBgFill="1">
        <p:nvSpPr>
          <p:cNvPr id="28" name="Freeform: Shape 27">
            <a:extLst>
              <a:ext uri="{FF2B5EF4-FFF2-40B4-BE49-F238E27FC236}">
                <a16:creationId xmlns:a16="http://schemas.microsoft.com/office/drawing/2014/main" id="{33F94DB1-BC5D-454D-845C-7BA3A1F469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932965" cy="6858000"/>
          </a:xfrm>
          <a:custGeom>
            <a:avLst/>
            <a:gdLst>
              <a:gd name="connsiteX0" fmla="*/ 0 w 5932965"/>
              <a:gd name="connsiteY0" fmla="*/ 0 h 6858000"/>
              <a:gd name="connsiteX1" fmla="*/ 5140363 w 5932965"/>
              <a:gd name="connsiteY1" fmla="*/ 0 h 6858000"/>
              <a:gd name="connsiteX2" fmla="*/ 5152943 w 5932965"/>
              <a:gd name="connsiteY2" fmla="*/ 23550 h 6858000"/>
              <a:gd name="connsiteX3" fmla="*/ 5932965 w 5932965"/>
              <a:gd name="connsiteY3" fmla="*/ 3479505 h 6858000"/>
              <a:gd name="connsiteX4" fmla="*/ 5262410 w 5932965"/>
              <a:gd name="connsiteY4" fmla="*/ 6708999 h 6858000"/>
              <a:gd name="connsiteX5" fmla="*/ 5190385 w 5932965"/>
              <a:gd name="connsiteY5" fmla="*/ 6858000 h 6858000"/>
              <a:gd name="connsiteX6" fmla="*/ 0 w 593296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32965" h="6858000">
                <a:moveTo>
                  <a:pt x="0" y="0"/>
                </a:moveTo>
                <a:lnTo>
                  <a:pt x="5140363" y="0"/>
                </a:lnTo>
                <a:lnTo>
                  <a:pt x="5152943" y="23550"/>
                </a:lnTo>
                <a:cubicBezTo>
                  <a:pt x="5642847" y="987256"/>
                  <a:pt x="5932965" y="2183538"/>
                  <a:pt x="5932965" y="3479505"/>
                </a:cubicBezTo>
                <a:cubicBezTo>
                  <a:pt x="5932965" y="4675783"/>
                  <a:pt x="5685764" y="5787121"/>
                  <a:pt x="5262410" y="6708999"/>
                </a:cubicBezTo>
                <a:lnTo>
                  <a:pt x="5190385"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3" name="Freeform: Shape 32">
            <a:extLst>
              <a:ext uri="{FF2B5EF4-FFF2-40B4-BE49-F238E27FC236}">
                <a16:creationId xmlns:a16="http://schemas.microsoft.com/office/drawing/2014/main" id="{5676B86F-860B-4586-BCAA-C0650C09B7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922333" cy="6858000"/>
          </a:xfrm>
          <a:custGeom>
            <a:avLst/>
            <a:gdLst>
              <a:gd name="connsiteX0" fmla="*/ 0 w 5922333"/>
              <a:gd name="connsiteY0" fmla="*/ 0 h 6858000"/>
              <a:gd name="connsiteX1" fmla="*/ 5129731 w 5922333"/>
              <a:gd name="connsiteY1" fmla="*/ 0 h 6858000"/>
              <a:gd name="connsiteX2" fmla="*/ 5142311 w 5922333"/>
              <a:gd name="connsiteY2" fmla="*/ 23550 h 6858000"/>
              <a:gd name="connsiteX3" fmla="*/ 5922333 w 5922333"/>
              <a:gd name="connsiteY3" fmla="*/ 3479505 h 6858000"/>
              <a:gd name="connsiteX4" fmla="*/ 5251778 w 5922333"/>
              <a:gd name="connsiteY4" fmla="*/ 6708999 h 6858000"/>
              <a:gd name="connsiteX5" fmla="*/ 5179753 w 5922333"/>
              <a:gd name="connsiteY5" fmla="*/ 6858000 h 6858000"/>
              <a:gd name="connsiteX6" fmla="*/ 0 w 592233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22333" h="6858000">
                <a:moveTo>
                  <a:pt x="0" y="0"/>
                </a:moveTo>
                <a:lnTo>
                  <a:pt x="5129731" y="0"/>
                </a:lnTo>
                <a:lnTo>
                  <a:pt x="5142311" y="23550"/>
                </a:lnTo>
                <a:cubicBezTo>
                  <a:pt x="5632215" y="987256"/>
                  <a:pt x="5922333" y="2183538"/>
                  <a:pt x="5922333" y="3479505"/>
                </a:cubicBezTo>
                <a:cubicBezTo>
                  <a:pt x="5922333" y="4675783"/>
                  <a:pt x="5675132" y="5787121"/>
                  <a:pt x="5251778" y="6708999"/>
                </a:cubicBezTo>
                <a:lnTo>
                  <a:pt x="5179753"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CC0311A7-463D-912B-3D60-C85991ADF6F2}"/>
              </a:ext>
            </a:extLst>
          </p:cNvPr>
          <p:cNvSpPr txBox="1"/>
          <p:nvPr/>
        </p:nvSpPr>
        <p:spPr>
          <a:xfrm>
            <a:off x="448056" y="685800"/>
            <a:ext cx="4922338" cy="132556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100" b="1" kern="1200">
                <a:solidFill>
                  <a:schemeClr val="tx1"/>
                </a:solidFill>
                <a:latin typeface="+mj-lt"/>
                <a:ea typeface="+mj-ea"/>
                <a:cs typeface="+mj-cs"/>
              </a:rPr>
              <a:t>Kentucky Aquatic Connectivity Team (KACT)</a:t>
            </a:r>
            <a:endParaRPr lang="en-US" sz="3100" kern="1200">
              <a:solidFill>
                <a:schemeClr val="tx1"/>
              </a:solidFill>
              <a:latin typeface="+mj-lt"/>
              <a:ea typeface="+mj-ea"/>
              <a:cs typeface="+mj-cs"/>
            </a:endParaRPr>
          </a:p>
        </p:txBody>
      </p:sp>
      <p:sp>
        <p:nvSpPr>
          <p:cNvPr id="32" name="Rectangle 31">
            <a:extLst>
              <a:ext uri="{FF2B5EF4-FFF2-40B4-BE49-F238E27FC236}">
                <a16:creationId xmlns:a16="http://schemas.microsoft.com/office/drawing/2014/main" id="{8C818ED5-2F56-4171-9445-3AA4F44623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16867"/>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DE74FCE8-866C-4AFA-B45C-FACE2A6094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1" y="2089941"/>
            <a:ext cx="4970439"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785853E5-80A7-BAB7-54F2-9181828F67AB}"/>
              </a:ext>
            </a:extLst>
          </p:cNvPr>
          <p:cNvSpPr txBox="1"/>
          <p:nvPr/>
        </p:nvSpPr>
        <p:spPr>
          <a:xfrm>
            <a:off x="648407" y="2803004"/>
            <a:ext cx="4922338" cy="3666744"/>
          </a:xfrm>
          <a:prstGeom prst="rect">
            <a:avLst/>
          </a:prstGeom>
        </p:spPr>
        <p:txBody>
          <a:bodyPr vert="horz" lIns="91440" tIns="45720" rIns="91440" bIns="45720" rtlCol="0">
            <a:normAutofit/>
          </a:bodyPr>
          <a:lstStyle/>
          <a:p>
            <a:pPr>
              <a:lnSpc>
                <a:spcPct val="90000"/>
              </a:lnSpc>
            </a:pPr>
            <a:r>
              <a:rPr lang="en-US" sz="1600" b="1" dirty="0"/>
              <a:t>Goal 5- Research and Monitoring </a:t>
            </a:r>
          </a:p>
          <a:p>
            <a:pPr indent="-228600">
              <a:lnSpc>
                <a:spcPct val="90000"/>
              </a:lnSpc>
              <a:buFont typeface="Arial" panose="020B0604020202020204" pitchFamily="34" charset="0"/>
              <a:buChar char="•"/>
            </a:pPr>
            <a:endParaRPr lang="en-US" sz="1600" dirty="0"/>
          </a:p>
          <a:p>
            <a:pPr>
              <a:lnSpc>
                <a:spcPct val="90000"/>
              </a:lnSpc>
            </a:pPr>
            <a:r>
              <a:rPr lang="en-US" sz="1600" b="1" i="1" dirty="0"/>
              <a:t>Bolster monitoring efforts on barrier removal projects and activate partners in academia </a:t>
            </a:r>
            <a:endParaRPr lang="en-US" sz="1600" b="1" dirty="0"/>
          </a:p>
          <a:p>
            <a:pPr indent="-228600">
              <a:lnSpc>
                <a:spcPct val="90000"/>
              </a:lnSpc>
              <a:spcAft>
                <a:spcPts val="600"/>
              </a:spcAft>
              <a:buFont typeface="Arial" panose="020B0604020202020204" pitchFamily="34" charset="0"/>
              <a:buChar char="•"/>
            </a:pPr>
            <a:endParaRPr lang="en-US" sz="2000" b="1" dirty="0"/>
          </a:p>
        </p:txBody>
      </p:sp>
      <p:pic>
        <p:nvPicPr>
          <p:cNvPr id="5" name="Graphic 4">
            <a:extLst>
              <a:ext uri="{FF2B5EF4-FFF2-40B4-BE49-F238E27FC236}">
                <a16:creationId xmlns:a16="http://schemas.microsoft.com/office/drawing/2014/main" id="{2C9E9F49-16BA-043B-9633-659E337888E6}"/>
              </a:ext>
            </a:extLst>
          </p:cNvPr>
          <p:cNvPicPr>
            <a:picLocks noChangeAspect="1"/>
          </p:cNvPicPr>
          <p:nvPr/>
        </p:nvPicPr>
        <p:blipFill>
          <a:blip r:embed="rId5">
            <a:extLst>
              <a:ext uri="{96DAC541-7B7A-43D3-8B79-37D633B846F1}">
                <asvg:svgBlip xmlns:asvg="http://schemas.microsoft.com/office/drawing/2016/SVG/main" r:embed="rId6"/>
              </a:ext>
            </a:extLst>
          </a:blip>
          <a:srcRect t="85211"/>
          <a:stretch/>
        </p:blipFill>
        <p:spPr>
          <a:xfrm>
            <a:off x="0" y="5843752"/>
            <a:ext cx="12192000" cy="1014248"/>
          </a:xfrm>
          <a:prstGeom prst="rect">
            <a:avLst/>
          </a:prstGeom>
        </p:spPr>
      </p:pic>
    </p:spTree>
    <p:extLst>
      <p:ext uri="{BB962C8B-B14F-4D97-AF65-F5344CB8AC3E}">
        <p14:creationId xmlns:p14="http://schemas.microsoft.com/office/powerpoint/2010/main" val="26425505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3C56EF-1742-FC49-6C0B-DADFA7DD1001}"/>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F7DB36D5-CE63-0054-1AB9-179FFBBFEEF1}"/>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 t="4445" r="1727"/>
          <a:stretch/>
        </p:blipFill>
        <p:spPr>
          <a:xfrm rot="10800000">
            <a:off x="10163502" y="0"/>
            <a:ext cx="2028497" cy="6858000"/>
          </a:xfrm>
          <a:prstGeom prst="rect">
            <a:avLst/>
          </a:prstGeom>
        </p:spPr>
      </p:pic>
      <p:pic>
        <p:nvPicPr>
          <p:cNvPr id="6" name="Picture 5">
            <a:extLst>
              <a:ext uri="{FF2B5EF4-FFF2-40B4-BE49-F238E27FC236}">
                <a16:creationId xmlns:a16="http://schemas.microsoft.com/office/drawing/2014/main" id="{3FC72B0B-8229-A07F-FE0E-F39D56465E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71618" y="5276194"/>
            <a:ext cx="1315277" cy="1405555"/>
          </a:xfrm>
          <a:prstGeom prst="rect">
            <a:avLst/>
          </a:prstGeom>
        </p:spPr>
      </p:pic>
      <p:sp>
        <p:nvSpPr>
          <p:cNvPr id="2" name="TextBox 1">
            <a:extLst>
              <a:ext uri="{FF2B5EF4-FFF2-40B4-BE49-F238E27FC236}">
                <a16:creationId xmlns:a16="http://schemas.microsoft.com/office/drawing/2014/main" id="{C1A4F00C-6C55-764E-4642-59175D274A1B}"/>
              </a:ext>
            </a:extLst>
          </p:cNvPr>
          <p:cNvSpPr txBox="1"/>
          <p:nvPr/>
        </p:nvSpPr>
        <p:spPr>
          <a:xfrm>
            <a:off x="4928504" y="355809"/>
            <a:ext cx="1053173" cy="523220"/>
          </a:xfrm>
          <a:prstGeom prst="rect">
            <a:avLst/>
          </a:prstGeom>
          <a:noFill/>
        </p:spPr>
        <p:txBody>
          <a:bodyPr wrap="none" rtlCol="0">
            <a:spAutoFit/>
          </a:bodyPr>
          <a:lstStyle/>
          <a:p>
            <a:pPr algn="ctr"/>
            <a:r>
              <a:rPr lang="en-US" sz="2800" b="1" dirty="0"/>
              <a:t>KACT</a:t>
            </a:r>
            <a:endParaRPr lang="en-US" sz="2800" dirty="0"/>
          </a:p>
        </p:txBody>
      </p:sp>
      <p:pic>
        <p:nvPicPr>
          <p:cNvPr id="4" name="Picture 3">
            <a:extLst>
              <a:ext uri="{FF2B5EF4-FFF2-40B4-BE49-F238E27FC236}">
                <a16:creationId xmlns:a16="http://schemas.microsoft.com/office/drawing/2014/main" id="{C7D330F3-6289-B167-FE70-60061AD18BAC}"/>
              </a:ext>
            </a:extLst>
          </p:cNvPr>
          <p:cNvPicPr>
            <a:picLocks noChangeAspect="1"/>
          </p:cNvPicPr>
          <p:nvPr/>
        </p:nvPicPr>
        <p:blipFill>
          <a:blip r:embed="rId4"/>
          <a:stretch>
            <a:fillRect/>
          </a:stretch>
        </p:blipFill>
        <p:spPr>
          <a:xfrm>
            <a:off x="476555" y="1208438"/>
            <a:ext cx="7338696" cy="4770533"/>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8" name="TextBox 7">
            <a:extLst>
              <a:ext uri="{FF2B5EF4-FFF2-40B4-BE49-F238E27FC236}">
                <a16:creationId xmlns:a16="http://schemas.microsoft.com/office/drawing/2014/main" id="{E7DC8D52-3AC2-B861-8D67-B294B876E97E}"/>
              </a:ext>
            </a:extLst>
          </p:cNvPr>
          <p:cNvSpPr txBox="1"/>
          <p:nvPr/>
        </p:nvSpPr>
        <p:spPr>
          <a:xfrm>
            <a:off x="8014996" y="2162543"/>
            <a:ext cx="3081806" cy="2862322"/>
          </a:xfrm>
          <a:prstGeom prst="rect">
            <a:avLst/>
          </a:prstGeom>
          <a:noFill/>
        </p:spPr>
        <p:txBody>
          <a:bodyPr wrap="none" rtlCol="0">
            <a:spAutoFit/>
          </a:bodyPr>
          <a:lstStyle/>
          <a:p>
            <a:r>
              <a:rPr lang="en-US" dirty="0"/>
              <a:t>Mill Branch – Knox County</a:t>
            </a:r>
          </a:p>
          <a:p>
            <a:endParaRPr lang="en-US" dirty="0"/>
          </a:p>
          <a:p>
            <a:r>
              <a:rPr lang="en-US" dirty="0"/>
              <a:t>Bottomless culvert in historic</a:t>
            </a:r>
          </a:p>
          <a:p>
            <a:r>
              <a:rPr lang="en-US" dirty="0"/>
              <a:t>KAD stream</a:t>
            </a:r>
          </a:p>
          <a:p>
            <a:endParaRPr lang="en-US" dirty="0"/>
          </a:p>
          <a:p>
            <a:r>
              <a:rPr lang="en-US" dirty="0"/>
              <a:t>KYTC will handle ESA</a:t>
            </a:r>
          </a:p>
          <a:p>
            <a:endParaRPr lang="en-US" dirty="0"/>
          </a:p>
          <a:p>
            <a:r>
              <a:rPr lang="en-US" dirty="0"/>
              <a:t>Other partners include </a:t>
            </a:r>
          </a:p>
          <a:p>
            <a:r>
              <a:rPr lang="en-US" dirty="0"/>
              <a:t>USFWS, NRCS, TNC, and</a:t>
            </a:r>
          </a:p>
          <a:p>
            <a:r>
              <a:rPr lang="en-US" dirty="0"/>
              <a:t>UGA</a:t>
            </a:r>
          </a:p>
        </p:txBody>
      </p:sp>
    </p:spTree>
    <p:extLst>
      <p:ext uri="{BB962C8B-B14F-4D97-AF65-F5344CB8AC3E}">
        <p14:creationId xmlns:p14="http://schemas.microsoft.com/office/powerpoint/2010/main" val="20374283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073E9070-117D-0A34-0418-FE7F72197A04}"/>
              </a:ext>
            </a:extLst>
          </p:cNvPr>
          <p:cNvGrpSpPr/>
          <p:nvPr/>
        </p:nvGrpSpPr>
        <p:grpSpPr>
          <a:xfrm>
            <a:off x="0" y="5245453"/>
            <a:ext cx="2179383" cy="1795326"/>
            <a:chOff x="0" y="5245453"/>
            <a:chExt cx="2179383" cy="1795326"/>
          </a:xfrm>
        </p:grpSpPr>
        <p:pic>
          <p:nvPicPr>
            <p:cNvPr id="6" name="Picture 5">
              <a:extLst>
                <a:ext uri="{FF2B5EF4-FFF2-40B4-BE49-F238E27FC236}">
                  <a16:creationId xmlns:a16="http://schemas.microsoft.com/office/drawing/2014/main" id="{BEF7DA9D-95A0-DBF9-00BA-AA36E9C332BD}"/>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3017" r="3189" b="10450"/>
            <a:stretch/>
          </p:blipFill>
          <p:spPr>
            <a:xfrm rot="10800000">
              <a:off x="0" y="5696607"/>
              <a:ext cx="1424895" cy="1344172"/>
            </a:xfrm>
            <a:prstGeom prst="rect">
              <a:avLst/>
            </a:prstGeom>
            <a:noFill/>
          </p:spPr>
        </p:pic>
        <p:pic>
          <p:nvPicPr>
            <p:cNvPr id="8" name="Picture 7">
              <a:extLst>
                <a:ext uri="{FF2B5EF4-FFF2-40B4-BE49-F238E27FC236}">
                  <a16:creationId xmlns:a16="http://schemas.microsoft.com/office/drawing/2014/main" id="{95EDA99E-1E0E-289C-1292-CEC1947B55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409" y="5245453"/>
              <a:ext cx="1508974" cy="1612547"/>
            </a:xfrm>
            <a:prstGeom prst="rect">
              <a:avLst/>
            </a:prstGeom>
          </p:spPr>
        </p:pic>
      </p:grpSp>
      <p:sp>
        <p:nvSpPr>
          <p:cNvPr id="2" name="TextBox 1">
            <a:extLst>
              <a:ext uri="{FF2B5EF4-FFF2-40B4-BE49-F238E27FC236}">
                <a16:creationId xmlns:a16="http://schemas.microsoft.com/office/drawing/2014/main" id="{41C26DBF-ABAA-0A39-7E46-B72024BFB736}"/>
              </a:ext>
            </a:extLst>
          </p:cNvPr>
          <p:cNvSpPr txBox="1"/>
          <p:nvPr/>
        </p:nvSpPr>
        <p:spPr>
          <a:xfrm>
            <a:off x="923636" y="1557712"/>
            <a:ext cx="9578109" cy="2031325"/>
          </a:xfrm>
          <a:prstGeom prst="rect">
            <a:avLst/>
          </a:prstGeom>
          <a:noFill/>
        </p:spPr>
        <p:txBody>
          <a:bodyPr wrap="square" rtlCol="0">
            <a:spAutoFit/>
          </a:bodyPr>
          <a:lstStyle/>
          <a:p>
            <a:r>
              <a:rPr lang="en-US" dirty="0"/>
              <a:t>SARP uses four different programs to conserve the Southeast’s valuable aquatic resources as follows: </a:t>
            </a:r>
          </a:p>
          <a:p>
            <a:endParaRPr lang="en-US" dirty="0"/>
          </a:p>
          <a:p>
            <a:pPr marL="342900" indent="-342900">
              <a:buAutoNum type="arabicParenBoth"/>
            </a:pPr>
            <a:r>
              <a:rPr lang="en-US" dirty="0"/>
              <a:t>Restoration Program</a:t>
            </a:r>
          </a:p>
          <a:p>
            <a:pPr marL="342900" indent="-342900">
              <a:buAutoNum type="arabicParenBoth"/>
            </a:pPr>
            <a:r>
              <a:rPr lang="en-US" dirty="0"/>
              <a:t>Aquatic Connectivity Program </a:t>
            </a:r>
          </a:p>
          <a:p>
            <a:pPr marL="342900" indent="-342900">
              <a:buAutoNum type="arabicParenBoth"/>
            </a:pPr>
            <a:r>
              <a:rPr lang="en-US" dirty="0"/>
              <a:t>Conservation Planning and Research Program </a:t>
            </a:r>
          </a:p>
          <a:p>
            <a:pPr marL="342900" indent="-342900">
              <a:buAutoNum type="arabicParenBoth"/>
            </a:pPr>
            <a:r>
              <a:rPr lang="en-US" dirty="0"/>
              <a:t>Coastal Program</a:t>
            </a:r>
          </a:p>
        </p:txBody>
      </p:sp>
      <p:pic>
        <p:nvPicPr>
          <p:cNvPr id="5" name="Picture 4">
            <a:extLst>
              <a:ext uri="{FF2B5EF4-FFF2-40B4-BE49-F238E27FC236}">
                <a16:creationId xmlns:a16="http://schemas.microsoft.com/office/drawing/2014/main" id="{3BEC5CC5-5D37-7773-CB12-0E2416D820E4}"/>
              </a:ext>
            </a:extLst>
          </p:cNvPr>
          <p:cNvPicPr>
            <a:picLocks noChangeAspect="1"/>
          </p:cNvPicPr>
          <p:nvPr/>
        </p:nvPicPr>
        <p:blipFill>
          <a:blip r:embed="rId4"/>
          <a:stretch>
            <a:fillRect/>
          </a:stretch>
        </p:blipFill>
        <p:spPr>
          <a:xfrm>
            <a:off x="6942806" y="2253672"/>
            <a:ext cx="4778485" cy="4604327"/>
          </a:xfrm>
          <a:prstGeom prst="rect">
            <a:avLst/>
          </a:prstGeom>
        </p:spPr>
      </p:pic>
      <p:sp>
        <p:nvSpPr>
          <p:cNvPr id="3" name="TextBox 2">
            <a:extLst>
              <a:ext uri="{FF2B5EF4-FFF2-40B4-BE49-F238E27FC236}">
                <a16:creationId xmlns:a16="http://schemas.microsoft.com/office/drawing/2014/main" id="{430083A7-E5DA-0750-7334-C55727E88860}"/>
              </a:ext>
            </a:extLst>
          </p:cNvPr>
          <p:cNvSpPr txBox="1"/>
          <p:nvPr/>
        </p:nvSpPr>
        <p:spPr>
          <a:xfrm>
            <a:off x="5436887" y="369284"/>
            <a:ext cx="749757" cy="369332"/>
          </a:xfrm>
          <a:prstGeom prst="rect">
            <a:avLst/>
          </a:prstGeom>
          <a:noFill/>
        </p:spPr>
        <p:txBody>
          <a:bodyPr wrap="none" rtlCol="0">
            <a:spAutoFit/>
          </a:bodyPr>
          <a:lstStyle/>
          <a:p>
            <a:r>
              <a:rPr lang="en-US" b="1" dirty="0"/>
              <a:t>SARP</a:t>
            </a:r>
          </a:p>
        </p:txBody>
      </p:sp>
    </p:spTree>
    <p:extLst>
      <p:ext uri="{BB962C8B-B14F-4D97-AF65-F5344CB8AC3E}">
        <p14:creationId xmlns:p14="http://schemas.microsoft.com/office/powerpoint/2010/main" val="5235078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D26A76-B152-4A34-9A92-620EC1FE5A92}"/>
            </a:ext>
          </a:extLst>
        </p:cNvPr>
        <p:cNvGrpSpPr/>
        <p:nvPr/>
      </p:nvGrpSpPr>
      <p:grpSpPr>
        <a:xfrm>
          <a:off x="0" y="0"/>
          <a:ext cx="0" cy="0"/>
          <a:chOff x="0" y="0"/>
          <a:chExt cx="0" cy="0"/>
        </a:xfrm>
      </p:grpSpPr>
      <p:pic>
        <p:nvPicPr>
          <p:cNvPr id="4" name="Graphic 3">
            <a:extLst>
              <a:ext uri="{FF2B5EF4-FFF2-40B4-BE49-F238E27FC236}">
                <a16:creationId xmlns:a16="http://schemas.microsoft.com/office/drawing/2014/main" id="{E3CD96FB-4D0B-5C46-0809-E30D8F92168B}"/>
              </a:ext>
            </a:extLst>
          </p:cNvPr>
          <p:cNvPicPr>
            <a:picLocks noChangeAspect="1"/>
          </p:cNvPicPr>
          <p:nvPr/>
        </p:nvPicPr>
        <p:blipFill>
          <a:blip r:embed="rId2">
            <a:extLst>
              <a:ext uri="{96DAC541-7B7A-43D3-8B79-37D633B846F1}">
                <asvg:svgBlip xmlns:asvg="http://schemas.microsoft.com/office/drawing/2016/SVG/main" r:embed="rId3"/>
              </a:ext>
            </a:extLst>
          </a:blip>
          <a:srcRect t="85211"/>
          <a:stretch/>
        </p:blipFill>
        <p:spPr>
          <a:xfrm rot="5400000">
            <a:off x="-1598231" y="1560130"/>
            <a:ext cx="6896102" cy="3699641"/>
          </a:xfrm>
          <a:prstGeom prst="rect">
            <a:avLst/>
          </a:prstGeom>
        </p:spPr>
      </p:pic>
      <p:pic>
        <p:nvPicPr>
          <p:cNvPr id="5" name="Picture 4">
            <a:extLst>
              <a:ext uri="{FF2B5EF4-FFF2-40B4-BE49-F238E27FC236}">
                <a16:creationId xmlns:a16="http://schemas.microsoft.com/office/drawing/2014/main" id="{C6CF99A4-9D69-4A40-DB26-1DF827EDBE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7398" y="5297215"/>
            <a:ext cx="1315277" cy="1405555"/>
          </a:xfrm>
          <a:prstGeom prst="rect">
            <a:avLst/>
          </a:prstGeom>
        </p:spPr>
      </p:pic>
      <p:sp>
        <p:nvSpPr>
          <p:cNvPr id="2" name="TextBox 1">
            <a:extLst>
              <a:ext uri="{FF2B5EF4-FFF2-40B4-BE49-F238E27FC236}">
                <a16:creationId xmlns:a16="http://schemas.microsoft.com/office/drawing/2014/main" id="{1E5DED51-F2A9-844C-206E-BDC46535C71E}"/>
              </a:ext>
            </a:extLst>
          </p:cNvPr>
          <p:cNvSpPr txBox="1"/>
          <p:nvPr/>
        </p:nvSpPr>
        <p:spPr>
          <a:xfrm>
            <a:off x="3020139" y="752682"/>
            <a:ext cx="8992846" cy="2585323"/>
          </a:xfrm>
          <a:prstGeom prst="rect">
            <a:avLst/>
          </a:prstGeom>
          <a:noFill/>
        </p:spPr>
        <p:txBody>
          <a:bodyPr wrap="none" rtlCol="0">
            <a:spAutoFit/>
          </a:bodyPr>
          <a:lstStyle/>
          <a:p>
            <a:r>
              <a:rPr lang="en-US" dirty="0"/>
              <a:t>SARP’s Conservation Planning and Research Program is designed to develop and use </a:t>
            </a:r>
            <a:br>
              <a:rPr lang="en-US" dirty="0"/>
            </a:br>
            <a:r>
              <a:rPr lang="en-US" dirty="0"/>
              <a:t>the best- available science to guide conservation actions</a:t>
            </a:r>
          </a:p>
          <a:p>
            <a:endParaRPr lang="en-US" dirty="0"/>
          </a:p>
          <a:p>
            <a:r>
              <a:rPr lang="en-US" dirty="0"/>
              <a:t>SARP’s most recent planning activity involves the identification of priority watersheds </a:t>
            </a:r>
            <a:br>
              <a:rPr lang="en-US" dirty="0"/>
            </a:br>
            <a:r>
              <a:rPr lang="en-US" dirty="0"/>
              <a:t>to maximize the conservation of the aquatic Regional Species of Greatest Conservation </a:t>
            </a:r>
            <a:br>
              <a:rPr lang="en-US" dirty="0"/>
            </a:br>
            <a:r>
              <a:rPr lang="en-US" dirty="0"/>
              <a:t>Need in the Southeast; this will be accomplished by developing habitat suitability models</a:t>
            </a:r>
            <a:br>
              <a:rPr lang="en-US" dirty="0"/>
            </a:br>
            <a:r>
              <a:rPr lang="en-US" dirty="0"/>
              <a:t>for as many of the 587 species, then rank watersheds by the number of species for which </a:t>
            </a:r>
          </a:p>
          <a:p>
            <a:r>
              <a:rPr lang="en-US" dirty="0"/>
              <a:t>they contain suitable habitat</a:t>
            </a:r>
          </a:p>
          <a:p>
            <a:endParaRPr lang="en-US" dirty="0"/>
          </a:p>
        </p:txBody>
      </p:sp>
      <p:pic>
        <p:nvPicPr>
          <p:cNvPr id="3" name="Picture 2">
            <a:extLst>
              <a:ext uri="{FF2B5EF4-FFF2-40B4-BE49-F238E27FC236}">
                <a16:creationId xmlns:a16="http://schemas.microsoft.com/office/drawing/2014/main" id="{874B9095-21F9-04F6-0377-8DDD8415B52F}"/>
              </a:ext>
            </a:extLst>
          </p:cNvPr>
          <p:cNvPicPr>
            <a:picLocks noChangeAspect="1"/>
          </p:cNvPicPr>
          <p:nvPr/>
        </p:nvPicPr>
        <p:blipFill>
          <a:blip r:embed="rId5"/>
          <a:stretch>
            <a:fillRect/>
          </a:stretch>
        </p:blipFill>
        <p:spPr>
          <a:xfrm>
            <a:off x="10895318" y="5699997"/>
            <a:ext cx="1117667" cy="1076932"/>
          </a:xfrm>
          <a:prstGeom prst="rect">
            <a:avLst/>
          </a:prstGeom>
        </p:spPr>
      </p:pic>
      <p:sp>
        <p:nvSpPr>
          <p:cNvPr id="7" name="TextBox 6">
            <a:extLst>
              <a:ext uri="{FF2B5EF4-FFF2-40B4-BE49-F238E27FC236}">
                <a16:creationId xmlns:a16="http://schemas.microsoft.com/office/drawing/2014/main" id="{30526B6C-844E-8B44-B6CD-5B62E7DAB848}"/>
              </a:ext>
            </a:extLst>
          </p:cNvPr>
          <p:cNvSpPr txBox="1"/>
          <p:nvPr/>
        </p:nvSpPr>
        <p:spPr>
          <a:xfrm>
            <a:off x="4908763" y="264288"/>
            <a:ext cx="4962897" cy="369332"/>
          </a:xfrm>
          <a:prstGeom prst="rect">
            <a:avLst/>
          </a:prstGeom>
          <a:noFill/>
        </p:spPr>
        <p:txBody>
          <a:bodyPr wrap="none" rtlCol="0">
            <a:spAutoFit/>
          </a:bodyPr>
          <a:lstStyle/>
          <a:p>
            <a:r>
              <a:rPr lang="en-US" b="1" dirty="0"/>
              <a:t>Conservation Planning and Research Program</a:t>
            </a:r>
          </a:p>
        </p:txBody>
      </p:sp>
      <p:pic>
        <p:nvPicPr>
          <p:cNvPr id="10" name="Picture 9">
            <a:extLst>
              <a:ext uri="{FF2B5EF4-FFF2-40B4-BE49-F238E27FC236}">
                <a16:creationId xmlns:a16="http://schemas.microsoft.com/office/drawing/2014/main" id="{40554C49-60CE-78BC-FEAC-D59A05CB9A1E}"/>
              </a:ext>
            </a:extLst>
          </p:cNvPr>
          <p:cNvPicPr>
            <a:picLocks noChangeAspect="1"/>
          </p:cNvPicPr>
          <p:nvPr/>
        </p:nvPicPr>
        <p:blipFill>
          <a:blip r:embed="rId6"/>
          <a:stretch>
            <a:fillRect/>
          </a:stretch>
        </p:blipFill>
        <p:spPr>
          <a:xfrm>
            <a:off x="4517475" y="3210170"/>
            <a:ext cx="5560008" cy="349260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954631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3F3BA0-8AD7-1442-E924-4722E8BED8A6}"/>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B416223F-3601-7394-F386-A2AF49600A85}"/>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 t="4445" r="1727"/>
          <a:stretch/>
        </p:blipFill>
        <p:spPr>
          <a:xfrm rot="10800000">
            <a:off x="10163502" y="0"/>
            <a:ext cx="2028497" cy="6858000"/>
          </a:xfrm>
          <a:prstGeom prst="rect">
            <a:avLst/>
          </a:prstGeom>
        </p:spPr>
      </p:pic>
      <p:pic>
        <p:nvPicPr>
          <p:cNvPr id="6" name="Picture 5">
            <a:extLst>
              <a:ext uri="{FF2B5EF4-FFF2-40B4-BE49-F238E27FC236}">
                <a16:creationId xmlns:a16="http://schemas.microsoft.com/office/drawing/2014/main" id="{388406AC-2471-1A7A-F4EE-12A06B761B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71618" y="5276194"/>
            <a:ext cx="1315277" cy="1405555"/>
          </a:xfrm>
          <a:prstGeom prst="rect">
            <a:avLst/>
          </a:prstGeom>
        </p:spPr>
      </p:pic>
      <p:sp>
        <p:nvSpPr>
          <p:cNvPr id="3" name="TextBox 2">
            <a:extLst>
              <a:ext uri="{FF2B5EF4-FFF2-40B4-BE49-F238E27FC236}">
                <a16:creationId xmlns:a16="http://schemas.microsoft.com/office/drawing/2014/main" id="{E4FFA585-C7D0-2671-16A9-5E6CFCF0B14B}"/>
              </a:ext>
            </a:extLst>
          </p:cNvPr>
          <p:cNvSpPr txBox="1"/>
          <p:nvPr/>
        </p:nvSpPr>
        <p:spPr>
          <a:xfrm>
            <a:off x="2955723" y="447677"/>
            <a:ext cx="4962897" cy="369332"/>
          </a:xfrm>
          <a:prstGeom prst="rect">
            <a:avLst/>
          </a:prstGeom>
          <a:noFill/>
        </p:spPr>
        <p:txBody>
          <a:bodyPr wrap="none" rtlCol="0">
            <a:spAutoFit/>
          </a:bodyPr>
          <a:lstStyle/>
          <a:p>
            <a:r>
              <a:rPr lang="en-US" b="1" dirty="0"/>
              <a:t>Conservation Planning and Research Program</a:t>
            </a:r>
          </a:p>
        </p:txBody>
      </p:sp>
      <p:sp>
        <p:nvSpPr>
          <p:cNvPr id="8" name="TextBox 7">
            <a:extLst>
              <a:ext uri="{FF2B5EF4-FFF2-40B4-BE49-F238E27FC236}">
                <a16:creationId xmlns:a16="http://schemas.microsoft.com/office/drawing/2014/main" id="{3A51003A-83C1-204C-A54D-F10681879F88}"/>
              </a:ext>
            </a:extLst>
          </p:cNvPr>
          <p:cNvSpPr txBox="1"/>
          <p:nvPr/>
        </p:nvSpPr>
        <p:spPr>
          <a:xfrm>
            <a:off x="4571436" y="1543060"/>
            <a:ext cx="6462988" cy="3970318"/>
          </a:xfrm>
          <a:prstGeom prst="rect">
            <a:avLst/>
          </a:prstGeom>
          <a:noFill/>
        </p:spPr>
        <p:txBody>
          <a:bodyPr wrap="none" rtlCol="0">
            <a:spAutoFit/>
          </a:bodyPr>
          <a:lstStyle/>
          <a:p>
            <a:r>
              <a:rPr lang="en-US" dirty="0"/>
              <a:t>SARP coordinated the development of the</a:t>
            </a:r>
            <a:br>
              <a:rPr lang="en-US" dirty="0"/>
            </a:br>
            <a:r>
              <a:rPr lang="en-US" dirty="0"/>
              <a:t>Native Black Bass Initiative (NBBI)</a:t>
            </a:r>
          </a:p>
          <a:p>
            <a:endParaRPr lang="en-US" dirty="0"/>
          </a:p>
          <a:p>
            <a:r>
              <a:rPr lang="en-US" dirty="0"/>
              <a:t>Formed in 2010, the Southeast Native Black Bass Initiative </a:t>
            </a:r>
            <a:br>
              <a:rPr lang="en-US" dirty="0"/>
            </a:br>
            <a:r>
              <a:rPr lang="en-US" dirty="0"/>
              <a:t>is made up of local, state and federal agencies, universities, </a:t>
            </a:r>
            <a:br>
              <a:rPr lang="en-US" dirty="0"/>
            </a:br>
            <a:r>
              <a:rPr lang="en-US" dirty="0"/>
              <a:t>non-profit organizations and businesses from across the region </a:t>
            </a:r>
            <a:br>
              <a:rPr lang="en-US" dirty="0"/>
            </a:br>
            <a:r>
              <a:rPr lang="en-US" dirty="0"/>
              <a:t>who have come together in partnership with the National Fish </a:t>
            </a:r>
            <a:br>
              <a:rPr lang="en-US" dirty="0"/>
            </a:br>
            <a:r>
              <a:rPr lang="en-US" dirty="0"/>
              <a:t>and Wildlife Foundation to protect and preserve native black </a:t>
            </a:r>
            <a:br>
              <a:rPr lang="en-US" dirty="0"/>
            </a:br>
            <a:r>
              <a:rPr lang="en-US" dirty="0"/>
              <a:t>bass species in the Southeastern United States; the Initiative </a:t>
            </a:r>
            <a:br>
              <a:rPr lang="en-US" dirty="0"/>
            </a:br>
            <a:r>
              <a:rPr lang="en-US" dirty="0"/>
              <a:t>plans to address all species of native black bass in the </a:t>
            </a:r>
            <a:br>
              <a:rPr lang="en-US" dirty="0"/>
            </a:br>
            <a:r>
              <a:rPr lang="en-US" dirty="0"/>
              <a:t>Southeast, with initial conservation actions focused on three </a:t>
            </a:r>
            <a:br>
              <a:rPr lang="en-US" dirty="0"/>
            </a:br>
            <a:r>
              <a:rPr lang="en-US" dirty="0"/>
              <a:t>species with critical conservation needs (Guadalupe bass, </a:t>
            </a:r>
            <a:br>
              <a:rPr lang="en-US" dirty="0"/>
            </a:br>
            <a:r>
              <a:rPr lang="en-US" dirty="0"/>
              <a:t>redeye bass, and shoal bass) </a:t>
            </a:r>
          </a:p>
          <a:p>
            <a:endParaRPr lang="en-US" dirty="0"/>
          </a:p>
        </p:txBody>
      </p:sp>
      <p:pic>
        <p:nvPicPr>
          <p:cNvPr id="4" name="Picture 3">
            <a:extLst>
              <a:ext uri="{FF2B5EF4-FFF2-40B4-BE49-F238E27FC236}">
                <a16:creationId xmlns:a16="http://schemas.microsoft.com/office/drawing/2014/main" id="{AB7A78E8-7CC6-7FA9-E20E-E9D72C165053}"/>
              </a:ext>
            </a:extLst>
          </p:cNvPr>
          <p:cNvPicPr>
            <a:picLocks noChangeAspect="1"/>
          </p:cNvPicPr>
          <p:nvPr/>
        </p:nvPicPr>
        <p:blipFill>
          <a:blip r:embed="rId4"/>
          <a:stretch>
            <a:fillRect/>
          </a:stretch>
        </p:blipFill>
        <p:spPr>
          <a:xfrm>
            <a:off x="198449" y="995368"/>
            <a:ext cx="4267883" cy="53427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6558179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1B901D-C387-3B27-6BCC-53E2DA9F3B24}"/>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244DBC95-E1CE-0846-7D9B-878BFE69872C}"/>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 t="4445" r="1727"/>
          <a:stretch/>
        </p:blipFill>
        <p:spPr>
          <a:xfrm rot="10800000">
            <a:off x="10163502" y="0"/>
            <a:ext cx="2028497" cy="6858000"/>
          </a:xfrm>
          <a:prstGeom prst="rect">
            <a:avLst/>
          </a:prstGeom>
        </p:spPr>
      </p:pic>
      <p:pic>
        <p:nvPicPr>
          <p:cNvPr id="6" name="Picture 5">
            <a:extLst>
              <a:ext uri="{FF2B5EF4-FFF2-40B4-BE49-F238E27FC236}">
                <a16:creationId xmlns:a16="http://schemas.microsoft.com/office/drawing/2014/main" id="{2A909DB3-93C0-BF78-F155-40E7E4881E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71618" y="5276194"/>
            <a:ext cx="1315277" cy="1405555"/>
          </a:xfrm>
          <a:prstGeom prst="rect">
            <a:avLst/>
          </a:prstGeom>
        </p:spPr>
      </p:pic>
      <p:sp>
        <p:nvSpPr>
          <p:cNvPr id="3" name="TextBox 2">
            <a:extLst>
              <a:ext uri="{FF2B5EF4-FFF2-40B4-BE49-F238E27FC236}">
                <a16:creationId xmlns:a16="http://schemas.microsoft.com/office/drawing/2014/main" id="{3DBB68D4-6368-69A6-03CA-DF3994FAAC4F}"/>
              </a:ext>
            </a:extLst>
          </p:cNvPr>
          <p:cNvSpPr txBox="1"/>
          <p:nvPr/>
        </p:nvSpPr>
        <p:spPr>
          <a:xfrm>
            <a:off x="2821255" y="475386"/>
            <a:ext cx="4962897" cy="369332"/>
          </a:xfrm>
          <a:prstGeom prst="rect">
            <a:avLst/>
          </a:prstGeom>
          <a:noFill/>
        </p:spPr>
        <p:txBody>
          <a:bodyPr wrap="none" rtlCol="0">
            <a:spAutoFit/>
          </a:bodyPr>
          <a:lstStyle/>
          <a:p>
            <a:r>
              <a:rPr lang="en-US" b="1" dirty="0"/>
              <a:t>Conservation Planning and Research Program</a:t>
            </a:r>
          </a:p>
        </p:txBody>
      </p:sp>
      <p:sp>
        <p:nvSpPr>
          <p:cNvPr id="8" name="TextBox 7">
            <a:extLst>
              <a:ext uri="{FF2B5EF4-FFF2-40B4-BE49-F238E27FC236}">
                <a16:creationId xmlns:a16="http://schemas.microsoft.com/office/drawing/2014/main" id="{DFC60C69-8C05-A7F1-C91E-A9EC1D8C33CC}"/>
              </a:ext>
            </a:extLst>
          </p:cNvPr>
          <p:cNvSpPr txBox="1"/>
          <p:nvPr/>
        </p:nvSpPr>
        <p:spPr>
          <a:xfrm>
            <a:off x="969819" y="1773381"/>
            <a:ext cx="8665770" cy="1477328"/>
          </a:xfrm>
          <a:prstGeom prst="rect">
            <a:avLst/>
          </a:prstGeom>
          <a:noFill/>
        </p:spPr>
        <p:txBody>
          <a:bodyPr wrap="none" rtlCol="0">
            <a:spAutoFit/>
          </a:bodyPr>
          <a:lstStyle/>
          <a:p>
            <a:r>
              <a:rPr lang="en-US" dirty="0"/>
              <a:t>SARP recently partnered with Clemson University to determine the swimming ability </a:t>
            </a:r>
            <a:br>
              <a:rPr lang="en-US" dirty="0"/>
            </a:br>
            <a:r>
              <a:rPr lang="en-US" dirty="0"/>
              <a:t>of several species of small- bodied freshwater fishes; the purpose of this project is </a:t>
            </a:r>
            <a:br>
              <a:rPr lang="en-US" dirty="0"/>
            </a:br>
            <a:r>
              <a:rPr lang="en-US" dirty="0"/>
              <a:t>to allow SARP to improve its standardized road–stream crossing assessment protocol </a:t>
            </a:r>
          </a:p>
          <a:p>
            <a:r>
              <a:rPr lang="en-US" dirty="0"/>
              <a:t> </a:t>
            </a:r>
          </a:p>
          <a:p>
            <a:endParaRPr lang="en-US" dirty="0"/>
          </a:p>
        </p:txBody>
      </p:sp>
      <p:pic>
        <p:nvPicPr>
          <p:cNvPr id="4" name="Picture 3">
            <a:extLst>
              <a:ext uri="{FF2B5EF4-FFF2-40B4-BE49-F238E27FC236}">
                <a16:creationId xmlns:a16="http://schemas.microsoft.com/office/drawing/2014/main" id="{B7277B23-B7F3-9B7B-59B4-59FE1BB512B7}"/>
              </a:ext>
            </a:extLst>
          </p:cNvPr>
          <p:cNvPicPr>
            <a:picLocks noChangeAspect="1"/>
          </p:cNvPicPr>
          <p:nvPr/>
        </p:nvPicPr>
        <p:blipFill>
          <a:blip r:embed="rId4"/>
          <a:stretch>
            <a:fillRect/>
          </a:stretch>
        </p:blipFill>
        <p:spPr>
          <a:xfrm>
            <a:off x="2178735" y="3016501"/>
            <a:ext cx="6247936" cy="349667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840774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CBC582-538A-497B-5518-52D09407D2F8}"/>
            </a:ext>
          </a:extLst>
        </p:cNvPr>
        <p:cNvGrpSpPr/>
        <p:nvPr/>
      </p:nvGrpSpPr>
      <p:grpSpPr>
        <a:xfrm>
          <a:off x="0" y="0"/>
          <a:ext cx="0" cy="0"/>
          <a:chOff x="0" y="0"/>
          <a:chExt cx="0" cy="0"/>
        </a:xfrm>
      </p:grpSpPr>
      <p:pic>
        <p:nvPicPr>
          <p:cNvPr id="4" name="Graphic 3">
            <a:extLst>
              <a:ext uri="{FF2B5EF4-FFF2-40B4-BE49-F238E27FC236}">
                <a16:creationId xmlns:a16="http://schemas.microsoft.com/office/drawing/2014/main" id="{B8DF4DF3-85DA-221E-0BF5-C17F090A198D}"/>
              </a:ext>
            </a:extLst>
          </p:cNvPr>
          <p:cNvPicPr>
            <a:picLocks noChangeAspect="1"/>
          </p:cNvPicPr>
          <p:nvPr/>
        </p:nvPicPr>
        <p:blipFill>
          <a:blip r:embed="rId2">
            <a:extLst>
              <a:ext uri="{96DAC541-7B7A-43D3-8B79-37D633B846F1}">
                <asvg:svgBlip xmlns:asvg="http://schemas.microsoft.com/office/drawing/2016/SVG/main" r:embed="rId3"/>
              </a:ext>
            </a:extLst>
          </a:blip>
          <a:srcRect t="85211"/>
          <a:stretch/>
        </p:blipFill>
        <p:spPr>
          <a:xfrm rot="5400000">
            <a:off x="-1598231" y="1560130"/>
            <a:ext cx="6896102" cy="3699641"/>
          </a:xfrm>
          <a:prstGeom prst="rect">
            <a:avLst/>
          </a:prstGeom>
        </p:spPr>
      </p:pic>
      <p:pic>
        <p:nvPicPr>
          <p:cNvPr id="5" name="Picture 4">
            <a:extLst>
              <a:ext uri="{FF2B5EF4-FFF2-40B4-BE49-F238E27FC236}">
                <a16:creationId xmlns:a16="http://schemas.microsoft.com/office/drawing/2014/main" id="{C5363CBA-4185-F31F-40C8-93A3FD6F2C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7398" y="5297215"/>
            <a:ext cx="1315277" cy="1405555"/>
          </a:xfrm>
          <a:prstGeom prst="rect">
            <a:avLst/>
          </a:prstGeom>
        </p:spPr>
      </p:pic>
      <p:sp>
        <p:nvSpPr>
          <p:cNvPr id="3" name="TextBox 2">
            <a:extLst>
              <a:ext uri="{FF2B5EF4-FFF2-40B4-BE49-F238E27FC236}">
                <a16:creationId xmlns:a16="http://schemas.microsoft.com/office/drawing/2014/main" id="{ADD22BAC-514B-0623-FCD0-2774079A832B}"/>
              </a:ext>
            </a:extLst>
          </p:cNvPr>
          <p:cNvSpPr txBox="1"/>
          <p:nvPr/>
        </p:nvSpPr>
        <p:spPr>
          <a:xfrm>
            <a:off x="2974107" y="1424791"/>
            <a:ext cx="8589818" cy="3970318"/>
          </a:xfrm>
          <a:prstGeom prst="rect">
            <a:avLst/>
          </a:prstGeom>
          <a:noFill/>
        </p:spPr>
        <p:txBody>
          <a:bodyPr wrap="square">
            <a:spAutoFit/>
          </a:bodyPr>
          <a:lstStyle/>
          <a:p>
            <a:r>
              <a:rPr lang="en-US" dirty="0"/>
              <a:t>SARP has completed habitat restoration projects in the Southeast with a direct contribution of over  US $8 million</a:t>
            </a:r>
          </a:p>
          <a:p>
            <a:endParaRPr lang="en-US" dirty="0"/>
          </a:p>
          <a:p>
            <a:endParaRPr lang="en-US" dirty="0"/>
          </a:p>
          <a:p>
            <a:r>
              <a:rPr lang="en-US" dirty="0"/>
              <a:t>SARP also developed the National Aquatic Barrier Inventory and Prioritization Tool, the most comprehensive  database of dams and road/stream crossings in the nation; this inventory includes over 500,000 dams, and  6 million road–stream crossings and allows users to prioritize structures for removal or remediation</a:t>
            </a:r>
          </a:p>
          <a:p>
            <a:endParaRPr lang="en-US" dirty="0"/>
          </a:p>
          <a:p>
            <a:endParaRPr lang="en-US" dirty="0"/>
          </a:p>
          <a:p>
            <a:r>
              <a:rPr lang="en-US" dirty="0"/>
              <a:t>To facilitate the removal of these barriers, SARP coordinates Aquatic Connectivity Teams (ACT) in 15 states  in the Southeast; these ACTs consist of resource managers working on aquatic connectivity restoration  within their states; SARP also helps fund research and planning to facilitate aquatic habitat conservation </a:t>
            </a:r>
          </a:p>
        </p:txBody>
      </p:sp>
      <p:sp>
        <p:nvSpPr>
          <p:cNvPr id="6" name="TextBox 5">
            <a:extLst>
              <a:ext uri="{FF2B5EF4-FFF2-40B4-BE49-F238E27FC236}">
                <a16:creationId xmlns:a16="http://schemas.microsoft.com/office/drawing/2014/main" id="{88B1F269-CC72-2031-2DF7-BBCF229E5DB7}"/>
              </a:ext>
            </a:extLst>
          </p:cNvPr>
          <p:cNvSpPr txBox="1"/>
          <p:nvPr/>
        </p:nvSpPr>
        <p:spPr>
          <a:xfrm>
            <a:off x="6254155" y="462513"/>
            <a:ext cx="2029723" cy="369332"/>
          </a:xfrm>
          <a:prstGeom prst="rect">
            <a:avLst/>
          </a:prstGeom>
          <a:noFill/>
        </p:spPr>
        <p:txBody>
          <a:bodyPr wrap="none" rtlCol="0">
            <a:spAutoFit/>
          </a:bodyPr>
          <a:lstStyle/>
          <a:p>
            <a:r>
              <a:rPr lang="en-US" b="1" dirty="0"/>
              <a:t>SARP’s Summary</a:t>
            </a:r>
          </a:p>
        </p:txBody>
      </p:sp>
    </p:spTree>
    <p:extLst>
      <p:ext uri="{BB962C8B-B14F-4D97-AF65-F5344CB8AC3E}">
        <p14:creationId xmlns:p14="http://schemas.microsoft.com/office/powerpoint/2010/main" val="7069072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0539BE-9AF7-BAE5-5E5D-D42010970DC1}"/>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17214C33-83E6-AE49-D4ED-7A3D4DF9C53E}"/>
              </a:ext>
            </a:extLst>
          </p:cNvPr>
          <p:cNvPicPr>
            <a:picLocks noChangeAspect="1"/>
          </p:cNvPicPr>
          <p:nvPr/>
        </p:nvPicPr>
        <p:blipFill>
          <a:blip r:embed="rId2"/>
          <a:stretch>
            <a:fillRect/>
          </a:stretch>
        </p:blipFill>
        <p:spPr>
          <a:xfrm>
            <a:off x="267067" y="102010"/>
            <a:ext cx="11657865" cy="665398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3" name="TextBox 2">
            <a:extLst>
              <a:ext uri="{FF2B5EF4-FFF2-40B4-BE49-F238E27FC236}">
                <a16:creationId xmlns:a16="http://schemas.microsoft.com/office/drawing/2014/main" id="{6A308CD6-D2B2-188F-2AA6-B92AEB650C0B}"/>
              </a:ext>
            </a:extLst>
          </p:cNvPr>
          <p:cNvSpPr txBox="1"/>
          <p:nvPr/>
        </p:nvSpPr>
        <p:spPr>
          <a:xfrm>
            <a:off x="5544188" y="102010"/>
            <a:ext cx="1375698" cy="369332"/>
          </a:xfrm>
          <a:prstGeom prst="rect">
            <a:avLst/>
          </a:prstGeom>
          <a:noFill/>
        </p:spPr>
        <p:txBody>
          <a:bodyPr wrap="none" rtlCol="0">
            <a:spAutoFit/>
          </a:bodyPr>
          <a:lstStyle/>
          <a:p>
            <a:r>
              <a:rPr lang="en-US" b="1" dirty="0">
                <a:solidFill>
                  <a:schemeClr val="bg1"/>
                </a:solidFill>
              </a:rPr>
              <a:t>*** END ***</a:t>
            </a:r>
          </a:p>
        </p:txBody>
      </p:sp>
    </p:spTree>
    <p:extLst>
      <p:ext uri="{BB962C8B-B14F-4D97-AF65-F5344CB8AC3E}">
        <p14:creationId xmlns:p14="http://schemas.microsoft.com/office/powerpoint/2010/main" val="15941527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6BE8A5-772B-43BB-5A11-A086096521E7}"/>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962BF6A6-EB44-9AB2-F9E6-5FC430985DAA}"/>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 t="4445" r="1727"/>
          <a:stretch/>
        </p:blipFill>
        <p:spPr>
          <a:xfrm>
            <a:off x="-1" y="0"/>
            <a:ext cx="3941379" cy="6858000"/>
          </a:xfrm>
          <a:prstGeom prst="rect">
            <a:avLst/>
          </a:prstGeom>
        </p:spPr>
      </p:pic>
      <p:pic>
        <p:nvPicPr>
          <p:cNvPr id="7" name="Picture 6">
            <a:extLst>
              <a:ext uri="{FF2B5EF4-FFF2-40B4-BE49-F238E27FC236}">
                <a16:creationId xmlns:a16="http://schemas.microsoft.com/office/drawing/2014/main" id="{DDD95FED-938C-B1F6-5A17-5061CDCC0A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621" y="4403688"/>
            <a:ext cx="2161248" cy="2309591"/>
          </a:xfrm>
          <a:prstGeom prst="rect">
            <a:avLst/>
          </a:prstGeom>
        </p:spPr>
      </p:pic>
      <p:sp>
        <p:nvSpPr>
          <p:cNvPr id="2" name="TextBox 1">
            <a:extLst>
              <a:ext uri="{FF2B5EF4-FFF2-40B4-BE49-F238E27FC236}">
                <a16:creationId xmlns:a16="http://schemas.microsoft.com/office/drawing/2014/main" id="{401079A7-2F48-AAC5-2660-BEBD406E89DC}"/>
              </a:ext>
            </a:extLst>
          </p:cNvPr>
          <p:cNvSpPr txBox="1"/>
          <p:nvPr/>
        </p:nvSpPr>
        <p:spPr>
          <a:xfrm>
            <a:off x="3822762" y="856971"/>
            <a:ext cx="184731" cy="923330"/>
          </a:xfrm>
          <a:prstGeom prst="rect">
            <a:avLst/>
          </a:prstGeom>
          <a:noFill/>
        </p:spPr>
        <p:txBody>
          <a:bodyPr wrap="none" rtlCol="0">
            <a:spAutoFit/>
          </a:bodyPr>
          <a:lstStyle/>
          <a:p>
            <a:endParaRPr lang="en-US" dirty="0"/>
          </a:p>
          <a:p>
            <a:endParaRPr lang="en-US" dirty="0"/>
          </a:p>
          <a:p>
            <a:endParaRPr lang="en-US" dirty="0"/>
          </a:p>
        </p:txBody>
      </p:sp>
      <p:sp>
        <p:nvSpPr>
          <p:cNvPr id="3" name="TextBox 2">
            <a:extLst>
              <a:ext uri="{FF2B5EF4-FFF2-40B4-BE49-F238E27FC236}">
                <a16:creationId xmlns:a16="http://schemas.microsoft.com/office/drawing/2014/main" id="{0C941B75-5A56-5DC0-CAB8-5F33D3436FCF}"/>
              </a:ext>
            </a:extLst>
          </p:cNvPr>
          <p:cNvSpPr txBox="1"/>
          <p:nvPr/>
        </p:nvSpPr>
        <p:spPr>
          <a:xfrm>
            <a:off x="5707683" y="380981"/>
            <a:ext cx="2330446" cy="369332"/>
          </a:xfrm>
          <a:prstGeom prst="rect">
            <a:avLst/>
          </a:prstGeom>
          <a:noFill/>
        </p:spPr>
        <p:txBody>
          <a:bodyPr wrap="none" rtlCol="0">
            <a:spAutoFit/>
          </a:bodyPr>
          <a:lstStyle/>
          <a:p>
            <a:r>
              <a:rPr lang="en-US" b="1" dirty="0"/>
              <a:t>Restoration Program</a:t>
            </a:r>
          </a:p>
        </p:txBody>
      </p:sp>
      <p:sp>
        <p:nvSpPr>
          <p:cNvPr id="6" name="TextBox 5">
            <a:extLst>
              <a:ext uri="{FF2B5EF4-FFF2-40B4-BE49-F238E27FC236}">
                <a16:creationId xmlns:a16="http://schemas.microsoft.com/office/drawing/2014/main" id="{CB57D625-BE49-B9D9-150F-AE2425F2ED59}"/>
              </a:ext>
            </a:extLst>
          </p:cNvPr>
          <p:cNvSpPr txBox="1"/>
          <p:nvPr/>
        </p:nvSpPr>
        <p:spPr>
          <a:xfrm>
            <a:off x="2946531" y="1392222"/>
            <a:ext cx="8857425" cy="4247317"/>
          </a:xfrm>
          <a:prstGeom prst="rect">
            <a:avLst/>
          </a:prstGeom>
          <a:noFill/>
        </p:spPr>
        <p:txBody>
          <a:bodyPr wrap="none" rtlCol="0">
            <a:spAutoFit/>
          </a:bodyPr>
          <a:lstStyle/>
          <a:p>
            <a:r>
              <a:rPr lang="en-US" dirty="0"/>
              <a:t>SARP’s largest program, in terms of financial investment, is its Restoration Program</a:t>
            </a:r>
          </a:p>
          <a:p>
            <a:pPr marL="285750" indent="-285750">
              <a:buFontTx/>
              <a:buChar char="-"/>
            </a:pPr>
            <a:endParaRPr lang="en-US" dirty="0"/>
          </a:p>
          <a:p>
            <a:r>
              <a:rPr lang="en-US" dirty="0"/>
              <a:t>This program seeks to facilitate restoration and enhancement of aquatic and </a:t>
            </a:r>
          </a:p>
          <a:p>
            <a:r>
              <a:rPr lang="en-US" dirty="0"/>
              <a:t>riparian habitats, provide technical assistance to partners, and secure </a:t>
            </a:r>
          </a:p>
          <a:p>
            <a:r>
              <a:rPr lang="en-US" dirty="0"/>
              <a:t>funding to support projects</a:t>
            </a:r>
          </a:p>
          <a:p>
            <a:endParaRPr lang="en-US" dirty="0"/>
          </a:p>
          <a:p>
            <a:r>
              <a:rPr lang="en-US" dirty="0"/>
              <a:t>Projects include streambank stabilization, gravel bar enhancement, riparian habitat </a:t>
            </a:r>
          </a:p>
          <a:p>
            <a:r>
              <a:rPr lang="en-US" dirty="0"/>
              <a:t>restoration, water savings, agricultural best management practices, invasive species </a:t>
            </a:r>
          </a:p>
          <a:p>
            <a:r>
              <a:rPr lang="en-US" dirty="0"/>
              <a:t>removal, dam removal, culvert removals and replacements, oyster reef restoration, </a:t>
            </a:r>
          </a:p>
          <a:p>
            <a:r>
              <a:rPr lang="en-US" dirty="0"/>
              <a:t>seagrass bed enhancement, salt marsh restoration, and living shoreline construction</a:t>
            </a:r>
          </a:p>
          <a:p>
            <a:r>
              <a:rPr lang="en-US" dirty="0"/>
              <a:t> </a:t>
            </a:r>
          </a:p>
          <a:p>
            <a:r>
              <a:rPr lang="en-US" dirty="0"/>
              <a:t>Funding for these projects comes from multiple sources including the NFHP, NMFS, </a:t>
            </a:r>
          </a:p>
          <a:p>
            <a:r>
              <a:rPr lang="en-US" dirty="0"/>
              <a:t>USFWS, the National Fish and Wildlife Foundation (NFWF), the </a:t>
            </a:r>
          </a:p>
          <a:p>
            <a:r>
              <a:rPr lang="en-US" dirty="0"/>
              <a:t>U.S. Forest Service (USFS), the U.S. Environmental Protection Agency, </a:t>
            </a:r>
          </a:p>
          <a:p>
            <a:r>
              <a:rPr lang="en-US" dirty="0"/>
              <a:t>and various environmental foundations </a:t>
            </a:r>
          </a:p>
        </p:txBody>
      </p:sp>
      <p:pic>
        <p:nvPicPr>
          <p:cNvPr id="4" name="Picture 3">
            <a:extLst>
              <a:ext uri="{FF2B5EF4-FFF2-40B4-BE49-F238E27FC236}">
                <a16:creationId xmlns:a16="http://schemas.microsoft.com/office/drawing/2014/main" id="{1F31520B-38AA-1D8A-E14C-384878FD5A1F}"/>
              </a:ext>
            </a:extLst>
          </p:cNvPr>
          <p:cNvPicPr>
            <a:picLocks noChangeAspect="1"/>
          </p:cNvPicPr>
          <p:nvPr/>
        </p:nvPicPr>
        <p:blipFill>
          <a:blip r:embed="rId4"/>
          <a:stretch>
            <a:fillRect/>
          </a:stretch>
        </p:blipFill>
        <p:spPr>
          <a:xfrm>
            <a:off x="10809109" y="5520564"/>
            <a:ext cx="1382891" cy="1332490"/>
          </a:xfrm>
          <a:prstGeom prst="rect">
            <a:avLst/>
          </a:prstGeom>
        </p:spPr>
      </p:pic>
    </p:spTree>
    <p:extLst>
      <p:ext uri="{BB962C8B-B14F-4D97-AF65-F5344CB8AC3E}">
        <p14:creationId xmlns:p14="http://schemas.microsoft.com/office/powerpoint/2010/main" val="16897578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2C3A1B-367B-AC6F-DF68-C84C6FBB4AD6}"/>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A2C9BE70-263A-811C-7ED4-25E014B05D19}"/>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 t="4445" r="1727"/>
          <a:stretch/>
        </p:blipFill>
        <p:spPr>
          <a:xfrm rot="10800000">
            <a:off x="10163502" y="0"/>
            <a:ext cx="2028497" cy="6858000"/>
          </a:xfrm>
          <a:prstGeom prst="rect">
            <a:avLst/>
          </a:prstGeom>
        </p:spPr>
      </p:pic>
      <p:pic>
        <p:nvPicPr>
          <p:cNvPr id="6" name="Picture 5">
            <a:extLst>
              <a:ext uri="{FF2B5EF4-FFF2-40B4-BE49-F238E27FC236}">
                <a16:creationId xmlns:a16="http://schemas.microsoft.com/office/drawing/2014/main" id="{B2ADC6F4-2255-95C2-D8B3-A40C36B331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71618" y="5276194"/>
            <a:ext cx="1315277" cy="1405555"/>
          </a:xfrm>
          <a:prstGeom prst="rect">
            <a:avLst/>
          </a:prstGeom>
        </p:spPr>
      </p:pic>
      <p:sp>
        <p:nvSpPr>
          <p:cNvPr id="2" name="TextBox 1">
            <a:extLst>
              <a:ext uri="{FF2B5EF4-FFF2-40B4-BE49-F238E27FC236}">
                <a16:creationId xmlns:a16="http://schemas.microsoft.com/office/drawing/2014/main" id="{21C3B533-F2B7-7D79-A3CF-88E25A5B4B1F}"/>
              </a:ext>
            </a:extLst>
          </p:cNvPr>
          <p:cNvSpPr txBox="1"/>
          <p:nvPr/>
        </p:nvSpPr>
        <p:spPr>
          <a:xfrm>
            <a:off x="4206365" y="194025"/>
            <a:ext cx="2330446" cy="369332"/>
          </a:xfrm>
          <a:prstGeom prst="rect">
            <a:avLst/>
          </a:prstGeom>
          <a:noFill/>
        </p:spPr>
        <p:txBody>
          <a:bodyPr wrap="none" rtlCol="0">
            <a:spAutoFit/>
          </a:bodyPr>
          <a:lstStyle/>
          <a:p>
            <a:pPr algn="ctr"/>
            <a:r>
              <a:rPr lang="en-US" b="1" dirty="0"/>
              <a:t>Restoration Program</a:t>
            </a:r>
            <a:endParaRPr lang="en-US" dirty="0"/>
          </a:p>
        </p:txBody>
      </p:sp>
      <p:sp>
        <p:nvSpPr>
          <p:cNvPr id="3" name="TextBox 2">
            <a:extLst>
              <a:ext uri="{FF2B5EF4-FFF2-40B4-BE49-F238E27FC236}">
                <a16:creationId xmlns:a16="http://schemas.microsoft.com/office/drawing/2014/main" id="{C5F6ED2C-A88F-4D79-F584-168E7EB6A412}"/>
              </a:ext>
            </a:extLst>
          </p:cNvPr>
          <p:cNvSpPr txBox="1"/>
          <p:nvPr/>
        </p:nvSpPr>
        <p:spPr>
          <a:xfrm>
            <a:off x="89206" y="1506081"/>
            <a:ext cx="184731" cy="646331"/>
          </a:xfrm>
          <a:prstGeom prst="rect">
            <a:avLst/>
          </a:prstGeom>
          <a:noFill/>
        </p:spPr>
        <p:txBody>
          <a:bodyPr wrap="none" rtlCol="0">
            <a:spAutoFit/>
          </a:bodyPr>
          <a:lstStyle/>
          <a:p>
            <a:endParaRPr lang="en-US" dirty="0"/>
          </a:p>
          <a:p>
            <a:endParaRPr lang="en-US" dirty="0"/>
          </a:p>
        </p:txBody>
      </p:sp>
      <p:pic>
        <p:nvPicPr>
          <p:cNvPr id="8" name="Picture 7">
            <a:extLst>
              <a:ext uri="{FF2B5EF4-FFF2-40B4-BE49-F238E27FC236}">
                <a16:creationId xmlns:a16="http://schemas.microsoft.com/office/drawing/2014/main" id="{E3045F63-9DE0-1EFC-BE3D-F2822DB9288B}"/>
              </a:ext>
            </a:extLst>
          </p:cNvPr>
          <p:cNvPicPr>
            <a:picLocks noChangeAspect="1"/>
          </p:cNvPicPr>
          <p:nvPr/>
        </p:nvPicPr>
        <p:blipFill>
          <a:blip r:embed="rId4"/>
          <a:stretch>
            <a:fillRect/>
          </a:stretch>
        </p:blipFill>
        <p:spPr>
          <a:xfrm>
            <a:off x="401491" y="757382"/>
            <a:ext cx="10106448" cy="534323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64333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C071A9-7831-CA82-7EFE-BB213513B589}"/>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2569BF78-EB97-4771-CDBC-175D79B366C9}"/>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 t="4445" r="1727"/>
          <a:stretch/>
        </p:blipFill>
        <p:spPr>
          <a:xfrm rot="10800000">
            <a:off x="10163502" y="0"/>
            <a:ext cx="2028497" cy="6858000"/>
          </a:xfrm>
          <a:prstGeom prst="rect">
            <a:avLst/>
          </a:prstGeom>
        </p:spPr>
      </p:pic>
      <p:pic>
        <p:nvPicPr>
          <p:cNvPr id="6" name="Picture 5">
            <a:extLst>
              <a:ext uri="{FF2B5EF4-FFF2-40B4-BE49-F238E27FC236}">
                <a16:creationId xmlns:a16="http://schemas.microsoft.com/office/drawing/2014/main" id="{D38D8843-83E8-53CB-ECB1-4F9EFF1FCE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71618" y="5276194"/>
            <a:ext cx="1315277" cy="1405555"/>
          </a:xfrm>
          <a:prstGeom prst="rect">
            <a:avLst/>
          </a:prstGeom>
        </p:spPr>
      </p:pic>
      <p:sp>
        <p:nvSpPr>
          <p:cNvPr id="2" name="TextBox 1">
            <a:extLst>
              <a:ext uri="{FF2B5EF4-FFF2-40B4-BE49-F238E27FC236}">
                <a16:creationId xmlns:a16="http://schemas.microsoft.com/office/drawing/2014/main" id="{F93A06B6-2BF1-069A-EFC8-05A9F2BD8A78}"/>
              </a:ext>
            </a:extLst>
          </p:cNvPr>
          <p:cNvSpPr txBox="1"/>
          <p:nvPr/>
        </p:nvSpPr>
        <p:spPr>
          <a:xfrm>
            <a:off x="4310878" y="147844"/>
            <a:ext cx="2330446" cy="369332"/>
          </a:xfrm>
          <a:prstGeom prst="rect">
            <a:avLst/>
          </a:prstGeom>
          <a:noFill/>
        </p:spPr>
        <p:txBody>
          <a:bodyPr wrap="none" rtlCol="0">
            <a:spAutoFit/>
          </a:bodyPr>
          <a:lstStyle/>
          <a:p>
            <a:pPr algn="ctr"/>
            <a:r>
              <a:rPr lang="en-US" b="1" dirty="0"/>
              <a:t>Restoration Program</a:t>
            </a:r>
            <a:endParaRPr lang="en-US" dirty="0"/>
          </a:p>
        </p:txBody>
      </p:sp>
      <p:sp>
        <p:nvSpPr>
          <p:cNvPr id="3" name="TextBox 2">
            <a:extLst>
              <a:ext uri="{FF2B5EF4-FFF2-40B4-BE49-F238E27FC236}">
                <a16:creationId xmlns:a16="http://schemas.microsoft.com/office/drawing/2014/main" id="{E15F6CB4-AF57-70BC-4B89-336B71BA07C0}"/>
              </a:ext>
            </a:extLst>
          </p:cNvPr>
          <p:cNvSpPr txBox="1"/>
          <p:nvPr/>
        </p:nvSpPr>
        <p:spPr>
          <a:xfrm>
            <a:off x="89206" y="1506081"/>
            <a:ext cx="184731" cy="646331"/>
          </a:xfrm>
          <a:prstGeom prst="rect">
            <a:avLst/>
          </a:prstGeom>
          <a:noFill/>
        </p:spPr>
        <p:txBody>
          <a:bodyPr wrap="none" rtlCol="0">
            <a:spAutoFit/>
          </a:bodyPr>
          <a:lstStyle/>
          <a:p>
            <a:endParaRPr lang="en-US" dirty="0"/>
          </a:p>
          <a:p>
            <a:endParaRPr lang="en-US" dirty="0"/>
          </a:p>
        </p:txBody>
      </p:sp>
      <p:pic>
        <p:nvPicPr>
          <p:cNvPr id="7" name="Picture 6">
            <a:extLst>
              <a:ext uri="{FF2B5EF4-FFF2-40B4-BE49-F238E27FC236}">
                <a16:creationId xmlns:a16="http://schemas.microsoft.com/office/drawing/2014/main" id="{881AEDAE-44A3-5473-F20B-5079532765D8}"/>
              </a:ext>
            </a:extLst>
          </p:cNvPr>
          <p:cNvPicPr>
            <a:picLocks noChangeAspect="1"/>
          </p:cNvPicPr>
          <p:nvPr/>
        </p:nvPicPr>
        <p:blipFill>
          <a:blip r:embed="rId4"/>
          <a:stretch>
            <a:fillRect/>
          </a:stretch>
        </p:blipFill>
        <p:spPr>
          <a:xfrm>
            <a:off x="1164484" y="701904"/>
            <a:ext cx="8256252" cy="582745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5020669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43BA138-2CB2-63D4-7B4E-EFDF526A0418}"/>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C3EE030-5465-D626-AF75-E53788A78CD3}"/>
              </a:ext>
            </a:extLst>
          </p:cNvPr>
          <p:cNvSpPr txBox="1"/>
          <p:nvPr/>
        </p:nvSpPr>
        <p:spPr>
          <a:xfrm>
            <a:off x="572493" y="238539"/>
            <a:ext cx="11018520" cy="1434415"/>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5400" b="1">
                <a:latin typeface="+mj-lt"/>
                <a:ea typeface="+mj-ea"/>
                <a:cs typeface="+mj-cs"/>
              </a:rPr>
              <a:t>Aquatic Connectivity Program</a:t>
            </a:r>
          </a:p>
        </p:txBody>
      </p:sp>
      <p:sp>
        <p:nvSpPr>
          <p:cNvPr id="13"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99230BFC-0762-5DE2-A102-516FA5E79E41}"/>
              </a:ext>
            </a:extLst>
          </p:cNvPr>
          <p:cNvSpPr txBox="1"/>
          <p:nvPr/>
        </p:nvSpPr>
        <p:spPr>
          <a:xfrm>
            <a:off x="572493" y="2071316"/>
            <a:ext cx="6713552" cy="4119172"/>
          </a:xfrm>
          <a:prstGeom prst="rect">
            <a:avLst/>
          </a:prstGeom>
        </p:spPr>
        <p:txBody>
          <a:bodyPr vert="horz" lIns="91440" tIns="45720" rIns="91440" bIns="45720" rtlCol="0" anchor="t">
            <a:normAutofit/>
          </a:bodyPr>
          <a:lstStyle/>
          <a:p>
            <a:pPr>
              <a:lnSpc>
                <a:spcPct val="90000"/>
              </a:lnSpc>
              <a:spcAft>
                <a:spcPts val="600"/>
              </a:spcAft>
            </a:pPr>
            <a:r>
              <a:rPr lang="en-US" sz="1700" dirty="0"/>
              <a:t>Fragmentation of aquatic habitats from man- made barriers is widely recognized as one of the highest priorities for most aquatic species across the landscape </a:t>
            </a:r>
          </a:p>
          <a:p>
            <a:pPr marL="57150">
              <a:lnSpc>
                <a:spcPct val="90000"/>
              </a:lnSpc>
              <a:spcAft>
                <a:spcPts val="600"/>
              </a:spcAft>
            </a:pPr>
            <a:endParaRPr lang="en-US" sz="1700" dirty="0"/>
          </a:p>
          <a:p>
            <a:pPr marL="57150">
              <a:lnSpc>
                <a:spcPct val="90000"/>
              </a:lnSpc>
              <a:spcAft>
                <a:spcPts val="600"/>
              </a:spcAft>
            </a:pPr>
            <a:r>
              <a:rPr lang="en-US" sz="1700" dirty="0"/>
              <a:t>To address this priority, in 2013, SARP initiated its Aquatic     Connectivity Program, which focuses on three areas: </a:t>
            </a:r>
          </a:p>
          <a:p>
            <a:pPr marL="57150">
              <a:lnSpc>
                <a:spcPct val="90000"/>
              </a:lnSpc>
              <a:spcAft>
                <a:spcPts val="600"/>
              </a:spcAft>
            </a:pPr>
            <a:endParaRPr lang="en-US" sz="1700" dirty="0"/>
          </a:p>
          <a:p>
            <a:pPr marL="342900" indent="-228600">
              <a:lnSpc>
                <a:spcPct val="90000"/>
              </a:lnSpc>
              <a:spcAft>
                <a:spcPts val="600"/>
              </a:spcAft>
              <a:buFont typeface="Arial" panose="020B0604020202020204" pitchFamily="34" charset="0"/>
              <a:buChar char="•"/>
            </a:pPr>
            <a:r>
              <a:rPr lang="en-US" sz="1700" dirty="0"/>
              <a:t>mapping manmade aquatic barriers within SARP region </a:t>
            </a:r>
          </a:p>
          <a:p>
            <a:pPr marL="342900" indent="-228600">
              <a:lnSpc>
                <a:spcPct val="90000"/>
              </a:lnSpc>
              <a:spcAft>
                <a:spcPts val="600"/>
              </a:spcAft>
              <a:buFont typeface="Arial" panose="020B0604020202020204" pitchFamily="34" charset="0"/>
              <a:buChar char="•"/>
            </a:pPr>
            <a:r>
              <a:rPr lang="en-US" sz="1700" dirty="0"/>
              <a:t>developing a prioritization framework to allow partners to identify the highest priority projects  </a:t>
            </a:r>
          </a:p>
          <a:p>
            <a:pPr marL="342900" indent="-228600">
              <a:lnSpc>
                <a:spcPct val="90000"/>
              </a:lnSpc>
              <a:spcAft>
                <a:spcPts val="600"/>
              </a:spcAft>
              <a:buFont typeface="Arial" panose="020B0604020202020204" pitchFamily="34" charset="0"/>
              <a:buChar char="•"/>
            </a:pPr>
            <a:r>
              <a:rPr lang="en-US" sz="1700" dirty="0"/>
              <a:t>building a community of practice across the region of resource managers working to restore aquatic connectivity through the initiation of Aquatic Connectivity Teams (ACT)</a:t>
            </a:r>
          </a:p>
        </p:txBody>
      </p:sp>
      <p:pic>
        <p:nvPicPr>
          <p:cNvPr id="6" name="Picture 5">
            <a:extLst>
              <a:ext uri="{FF2B5EF4-FFF2-40B4-BE49-F238E27FC236}">
                <a16:creationId xmlns:a16="http://schemas.microsoft.com/office/drawing/2014/main" id="{9955BFA2-79C8-2A77-CF78-75E62FAD60C4}"/>
              </a:ext>
            </a:extLst>
          </p:cNvPr>
          <p:cNvPicPr>
            <a:picLocks noChangeAspect="1"/>
          </p:cNvPicPr>
          <p:nvPr/>
        </p:nvPicPr>
        <p:blipFill>
          <a:blip r:embed="rId2">
            <a:extLst>
              <a:ext uri="{28A0092B-C50C-407E-A947-70E740481C1C}">
                <a14:useLocalDpi xmlns:a14="http://schemas.microsoft.com/office/drawing/2010/main" val="0"/>
              </a:ext>
            </a:extLst>
          </a:blip>
          <a:srcRect t="646" r="4" b="2170"/>
          <a:stretch>
            <a:fillRect/>
          </a:stretch>
        </p:blipFill>
        <p:spPr>
          <a:xfrm>
            <a:off x="7675658" y="2093976"/>
            <a:ext cx="3941064" cy="4096512"/>
          </a:xfrm>
          <a:prstGeom prst="rect">
            <a:avLst/>
          </a:prstGeom>
        </p:spPr>
      </p:pic>
      <p:pic>
        <p:nvPicPr>
          <p:cNvPr id="5" name="Graphic 4">
            <a:extLst>
              <a:ext uri="{FF2B5EF4-FFF2-40B4-BE49-F238E27FC236}">
                <a16:creationId xmlns:a16="http://schemas.microsoft.com/office/drawing/2014/main" id="{570FAECE-2A91-6DBE-72AC-339CADE59BB3}"/>
              </a:ext>
            </a:extLst>
          </p:cNvPr>
          <p:cNvPicPr>
            <a:picLocks noChangeAspect="1"/>
          </p:cNvPicPr>
          <p:nvPr/>
        </p:nvPicPr>
        <p:blipFill>
          <a:blip r:embed="rId3">
            <a:extLst>
              <a:ext uri="{96DAC541-7B7A-43D3-8B79-37D633B846F1}">
                <asvg:svgBlip xmlns:asvg="http://schemas.microsoft.com/office/drawing/2016/SVG/main" r:embed="rId4"/>
              </a:ext>
            </a:extLst>
          </a:blip>
          <a:srcRect t="85211"/>
          <a:stretch/>
        </p:blipFill>
        <p:spPr>
          <a:xfrm>
            <a:off x="0" y="5843752"/>
            <a:ext cx="12192000" cy="1014248"/>
          </a:xfrm>
          <a:prstGeom prst="rect">
            <a:avLst/>
          </a:prstGeom>
        </p:spPr>
      </p:pic>
      <p:pic>
        <p:nvPicPr>
          <p:cNvPr id="3" name="Picture 2">
            <a:extLst>
              <a:ext uri="{FF2B5EF4-FFF2-40B4-BE49-F238E27FC236}">
                <a16:creationId xmlns:a16="http://schemas.microsoft.com/office/drawing/2014/main" id="{2A7F3F0E-1FC9-848D-14F3-BD92485E7BB8}"/>
              </a:ext>
            </a:extLst>
          </p:cNvPr>
          <p:cNvPicPr>
            <a:picLocks noChangeAspect="1"/>
          </p:cNvPicPr>
          <p:nvPr/>
        </p:nvPicPr>
        <p:blipFill>
          <a:blip r:embed="rId5"/>
          <a:stretch>
            <a:fillRect/>
          </a:stretch>
        </p:blipFill>
        <p:spPr>
          <a:xfrm>
            <a:off x="11177162" y="108668"/>
            <a:ext cx="879119" cy="847078"/>
          </a:xfrm>
          <a:prstGeom prst="rect">
            <a:avLst/>
          </a:prstGeom>
        </p:spPr>
      </p:pic>
    </p:spTree>
    <p:extLst>
      <p:ext uri="{BB962C8B-B14F-4D97-AF65-F5344CB8AC3E}">
        <p14:creationId xmlns:p14="http://schemas.microsoft.com/office/powerpoint/2010/main" val="25895735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0C03F0-C671-B9A9-4EDE-B4443F97D782}"/>
            </a:ext>
          </a:extLst>
        </p:cNvPr>
        <p:cNvGrpSpPr/>
        <p:nvPr/>
      </p:nvGrpSpPr>
      <p:grpSpPr>
        <a:xfrm>
          <a:off x="0" y="0"/>
          <a:ext cx="0" cy="0"/>
          <a:chOff x="0" y="0"/>
          <a:chExt cx="0" cy="0"/>
        </a:xfrm>
      </p:grpSpPr>
      <p:pic>
        <p:nvPicPr>
          <p:cNvPr id="4" name="Graphic 3">
            <a:extLst>
              <a:ext uri="{FF2B5EF4-FFF2-40B4-BE49-F238E27FC236}">
                <a16:creationId xmlns:a16="http://schemas.microsoft.com/office/drawing/2014/main" id="{BCF37B7D-773C-E0A8-B67A-CA620BC89E68}"/>
              </a:ext>
            </a:extLst>
          </p:cNvPr>
          <p:cNvPicPr>
            <a:picLocks noChangeAspect="1"/>
          </p:cNvPicPr>
          <p:nvPr/>
        </p:nvPicPr>
        <p:blipFill>
          <a:blip r:embed="rId2">
            <a:extLst>
              <a:ext uri="{96DAC541-7B7A-43D3-8B79-37D633B846F1}">
                <asvg:svgBlip xmlns:asvg="http://schemas.microsoft.com/office/drawing/2016/SVG/main" r:embed="rId3"/>
              </a:ext>
            </a:extLst>
          </a:blip>
          <a:srcRect t="85211"/>
          <a:stretch/>
        </p:blipFill>
        <p:spPr>
          <a:xfrm rot="5400000">
            <a:off x="-1598231" y="1560130"/>
            <a:ext cx="6896102" cy="3699641"/>
          </a:xfrm>
          <a:prstGeom prst="rect">
            <a:avLst/>
          </a:prstGeom>
        </p:spPr>
      </p:pic>
      <p:pic>
        <p:nvPicPr>
          <p:cNvPr id="5" name="Picture 4">
            <a:extLst>
              <a:ext uri="{FF2B5EF4-FFF2-40B4-BE49-F238E27FC236}">
                <a16:creationId xmlns:a16="http://schemas.microsoft.com/office/drawing/2014/main" id="{F35695F0-F4FD-9BD3-1584-6F9EAAD60D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7398" y="5297215"/>
            <a:ext cx="1315277" cy="1405555"/>
          </a:xfrm>
          <a:prstGeom prst="rect">
            <a:avLst/>
          </a:prstGeom>
        </p:spPr>
      </p:pic>
      <p:sp>
        <p:nvSpPr>
          <p:cNvPr id="6" name="TextBox 5">
            <a:extLst>
              <a:ext uri="{FF2B5EF4-FFF2-40B4-BE49-F238E27FC236}">
                <a16:creationId xmlns:a16="http://schemas.microsoft.com/office/drawing/2014/main" id="{125A68B4-5BC6-AB9D-7A0B-AA807F973CE4}"/>
              </a:ext>
            </a:extLst>
          </p:cNvPr>
          <p:cNvSpPr txBox="1"/>
          <p:nvPr/>
        </p:nvSpPr>
        <p:spPr>
          <a:xfrm>
            <a:off x="2222959" y="2782668"/>
            <a:ext cx="1296189" cy="646331"/>
          </a:xfrm>
          <a:prstGeom prst="rect">
            <a:avLst/>
          </a:prstGeom>
          <a:noFill/>
        </p:spPr>
        <p:txBody>
          <a:bodyPr wrap="none" rtlCol="0">
            <a:spAutoFit/>
          </a:bodyPr>
          <a:lstStyle/>
          <a:p>
            <a:r>
              <a:rPr lang="en-US" b="1" dirty="0"/>
              <a:t>Mapping </a:t>
            </a:r>
          </a:p>
          <a:p>
            <a:r>
              <a:rPr lang="en-US" b="1" dirty="0"/>
              <a:t>Structures</a:t>
            </a:r>
          </a:p>
        </p:txBody>
      </p:sp>
      <p:pic>
        <p:nvPicPr>
          <p:cNvPr id="2" name="Picture 1">
            <a:extLst>
              <a:ext uri="{FF2B5EF4-FFF2-40B4-BE49-F238E27FC236}">
                <a16:creationId xmlns:a16="http://schemas.microsoft.com/office/drawing/2014/main" id="{DF708542-97E6-FE86-566A-3B299C6F0A9A}"/>
              </a:ext>
            </a:extLst>
          </p:cNvPr>
          <p:cNvPicPr>
            <a:picLocks noChangeAspect="1"/>
          </p:cNvPicPr>
          <p:nvPr/>
        </p:nvPicPr>
        <p:blipFill>
          <a:blip r:embed="rId5"/>
          <a:stretch>
            <a:fillRect/>
          </a:stretch>
        </p:blipFill>
        <p:spPr>
          <a:xfrm>
            <a:off x="3932472" y="376440"/>
            <a:ext cx="7872130" cy="61051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4787201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2025aceckytcfhwaconferencetemplate.potx" id="{DADECC71-E85A-4B1F-8B9B-8E275ACD2DA2}" vid="{3FD9C2F3-A4AC-41F4-BF05-0C0D0FD02A72}"/>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E0F30E28F43D84881B1E447717B93F8" ma:contentTypeVersion="8" ma:contentTypeDescription="Create a new document." ma:contentTypeScope="" ma:versionID="ac7a048db13a328c88eb3bd8876552f7">
  <xsd:schema xmlns:xsd="http://www.w3.org/2001/XMLSchema" xmlns:xs="http://www.w3.org/2001/XMLSchema" xmlns:p="http://schemas.microsoft.com/office/2006/metadata/properties" xmlns:ns2="b47a5aad-adfb-4dac-9d3f-47090e67d565" xmlns:ns3="9c16dc54-5a24-4afd-a61c-664ec7eab416" targetNamespace="http://schemas.microsoft.com/office/2006/metadata/properties" ma:root="true" ma:fieldsID="05ef1fb50c3bd5231898c81644cb9619" ns2:_="" ns3:_="">
    <xsd:import namespace="b47a5aad-adfb-4dac-9d3f-47090e67d565"/>
    <xsd:import namespace="9c16dc54-5a24-4afd-a61c-664ec7eab416"/>
    <xsd:element name="properties">
      <xsd:complexType>
        <xsd:sequence>
          <xsd:element name="documentManagement">
            <xsd:complexType>
              <xsd:all>
                <xsd:element ref="ns2:Speakers" minOccurs="0"/>
                <xsd:element ref="ns2:Day" minOccurs="0"/>
                <xsd:element ref="ns2:Year" minOccurs="0"/>
                <xsd:element ref="ns2:Section" minOccurs="0"/>
                <xsd:element ref="ns3: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47a5aad-adfb-4dac-9d3f-47090e67d565" elementFormDefault="qualified">
    <xsd:import namespace="http://schemas.microsoft.com/office/2006/documentManagement/types"/>
    <xsd:import namespace="http://schemas.microsoft.com/office/infopath/2007/PartnerControls"/>
    <xsd:element name="Speakers" ma:index="4" nillable="true" ma:displayName="Speakers" ma:internalName="Speakers" ma:readOnly="false">
      <xsd:simpleType>
        <xsd:restriction base="dms:Note">
          <xsd:maxLength value="255"/>
        </xsd:restriction>
      </xsd:simpleType>
    </xsd:element>
    <xsd:element name="Day" ma:index="5" nillable="true" ma:displayName="Day" ma:internalName="Day" ma:readOnly="false">
      <xsd:simpleType>
        <xsd:restriction base="dms:Text">
          <xsd:maxLength value="255"/>
        </xsd:restriction>
      </xsd:simpleType>
    </xsd:element>
    <xsd:element name="Year" ma:index="6" nillable="true" ma:displayName="Year" ma:internalName="Year" ma:readOnly="false">
      <xsd:simpleType>
        <xsd:restriction base="dms:Text">
          <xsd:maxLength value="255"/>
        </xsd:restriction>
      </xsd:simpleType>
    </xsd:element>
    <xsd:element name="Section" ma:index="7" nillable="true" ma:displayName="Section" ma:internalName="Section" ma:readOnly="false">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c16dc54-5a24-4afd-a61c-664ec7eab416"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8"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Year xmlns="b47a5aad-adfb-4dac-9d3f-47090e67d565">2025</Year>
    <Day xmlns="b47a5aad-adfb-4dac-9d3f-47090e67d565">Thursday</Day>
    <Speakers xmlns="b47a5aad-adfb-4dac-9d3f-47090e67d565">Nathan Click</Speakers>
    <Section xmlns="b47a5aad-adfb-4dac-9d3f-47090e67d565">8:00, 1:00</Section>
  </documentManagement>
</p:properties>
</file>

<file path=customXml/itemProps1.xml><?xml version="1.0" encoding="utf-8"?>
<ds:datastoreItem xmlns:ds="http://schemas.openxmlformats.org/officeDocument/2006/customXml" ds:itemID="{771AF502-DA87-4236-81CD-647A1C0147A2}"/>
</file>

<file path=customXml/itemProps2.xml><?xml version="1.0" encoding="utf-8"?>
<ds:datastoreItem xmlns:ds="http://schemas.openxmlformats.org/officeDocument/2006/customXml" ds:itemID="{2C000747-3D18-4856-9B02-0E1823C065AF}"/>
</file>

<file path=customXml/itemProps3.xml><?xml version="1.0" encoding="utf-8"?>
<ds:datastoreItem xmlns:ds="http://schemas.openxmlformats.org/officeDocument/2006/customXml" ds:itemID="{D424EC15-9FAB-4462-A891-541CDF76AE1C}"/>
</file>

<file path=docProps/app.xml><?xml version="1.0" encoding="utf-8"?>
<Properties xmlns="http://schemas.openxmlformats.org/officeDocument/2006/extended-properties" xmlns:vt="http://schemas.openxmlformats.org/officeDocument/2006/docPropsVTypes">
  <Template>2025aceckytcfhwaconferencetemplate</Template>
  <TotalTime>1451</TotalTime>
  <Words>1283</Words>
  <Application>Microsoft Office PowerPoint</Application>
  <PresentationFormat>Widescreen</PresentationFormat>
  <Paragraphs>144</Paragraphs>
  <Slides>44</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44</vt:i4>
      </vt:variant>
    </vt:vector>
  </HeadingPairs>
  <TitlesOfParts>
    <vt:vector size="48" baseType="lpstr">
      <vt:lpstr>Aptos</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Commonwealth Of Kentucky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Perched Culvert Structural Maintenance Environmental Issues</dc:title>
  <dc:creator>Click, Nathan (KYTC)</dc:creator>
  <cp:lastModifiedBy>Click, Nathan (KYTC)</cp:lastModifiedBy>
  <cp:revision>38</cp:revision>
  <dcterms:created xsi:type="dcterms:W3CDTF">2025-07-23T15:47:26Z</dcterms:created>
  <dcterms:modified xsi:type="dcterms:W3CDTF">2025-08-29T13:31:00Z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0x0101009E0F30E28F43D84881B1E447717B93F8</vt:lpwstr>
  </property>
</Properties>
</file>